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6" r:id="rId2"/>
    <p:sldId id="317" r:id="rId3"/>
    <p:sldId id="257" r:id="rId4"/>
    <p:sldId id="289" r:id="rId5"/>
    <p:sldId id="290" r:id="rId6"/>
    <p:sldId id="291" r:id="rId7"/>
    <p:sldId id="292" r:id="rId8"/>
    <p:sldId id="293" r:id="rId9"/>
    <p:sldId id="278" r:id="rId10"/>
    <p:sldId id="281" r:id="rId11"/>
    <p:sldId id="282" r:id="rId12"/>
    <p:sldId id="283" r:id="rId13"/>
    <p:sldId id="311" r:id="rId14"/>
    <p:sldId id="312" r:id="rId15"/>
    <p:sldId id="279" r:id="rId16"/>
    <p:sldId id="280" r:id="rId17"/>
    <p:sldId id="313" r:id="rId18"/>
    <p:sldId id="286" r:id="rId19"/>
    <p:sldId id="314" r:id="rId20"/>
    <p:sldId id="284" r:id="rId21"/>
    <p:sldId id="285" r:id="rId22"/>
    <p:sldId id="287" r:id="rId23"/>
    <p:sldId id="288"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9" d="100"/>
          <a:sy n="79"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9F016-3C56-4ABB-A2BE-DCC5FFAD8BE6}" type="datetimeFigureOut">
              <a:rPr lang="en-GB" smtClean="0"/>
              <a:t>19/11/2024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F87ED-66FE-42F6-8200-310EA7871FF9}" type="slidenum">
              <a:rPr lang="en-GB" smtClean="0"/>
              <a:t>‹#›</a:t>
            </a:fld>
            <a:endParaRPr lang="en-GB"/>
          </a:p>
        </p:txBody>
      </p:sp>
    </p:spTree>
    <p:extLst>
      <p:ext uri="{BB962C8B-B14F-4D97-AF65-F5344CB8AC3E}">
        <p14:creationId xmlns:p14="http://schemas.microsoft.com/office/powerpoint/2010/main" val="278591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4f4eefcc81_0_310: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endParaRPr dirty="0"/>
          </a:p>
        </p:txBody>
      </p:sp>
      <p:sp>
        <p:nvSpPr>
          <p:cNvPr id="272" name="Google Shape;272;g24f4eefcc81_0_310: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61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4f4eefcc81_0_310: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endParaRPr dirty="0"/>
          </a:p>
        </p:txBody>
      </p:sp>
      <p:sp>
        <p:nvSpPr>
          <p:cNvPr id="272" name="Google Shape;272;g24f4eefcc81_0_310: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4f4eefcc81_0_310: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endParaRPr dirty="0"/>
          </a:p>
        </p:txBody>
      </p:sp>
      <p:sp>
        <p:nvSpPr>
          <p:cNvPr id="272" name="Google Shape;272;g24f4eefcc81_0_310: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5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9E0D-201F-020C-3AA2-FA0B1B21F4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FDADC5A-DBDB-1C28-5D41-4752CE95C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3ECF468-5502-CB5E-A76B-61DEAFFC8A20}"/>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5" name="Footer Placeholder 4">
            <a:extLst>
              <a:ext uri="{FF2B5EF4-FFF2-40B4-BE49-F238E27FC236}">
                <a16:creationId xmlns:a16="http://schemas.microsoft.com/office/drawing/2014/main" id="{D0751171-B71A-63FF-3CB1-67FFF425A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D2CDB-87BE-E238-D750-491E3EDD4D8A}"/>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210745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50CD-8CE3-6EC0-70FC-4E8C8E606AE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130617-9E40-3D37-83B3-1B1D3A0E4A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7BF747-694D-9597-D758-1A3726C8D0CC}"/>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5" name="Footer Placeholder 4">
            <a:extLst>
              <a:ext uri="{FF2B5EF4-FFF2-40B4-BE49-F238E27FC236}">
                <a16:creationId xmlns:a16="http://schemas.microsoft.com/office/drawing/2014/main" id="{A91DCEC3-D2CB-72CA-A14D-17F63F46B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5C234-B4C8-1BE3-20D8-2E3D00A7E274}"/>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9138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C7D1E1-B2DD-DF08-EA0B-B3C6E4EA8F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A5781A9-21CB-A98E-82F9-E1E11CB2929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D34017-5FD2-76D7-CE26-C6D19DF57D4F}"/>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5" name="Footer Placeholder 4">
            <a:extLst>
              <a:ext uri="{FF2B5EF4-FFF2-40B4-BE49-F238E27FC236}">
                <a16:creationId xmlns:a16="http://schemas.microsoft.com/office/drawing/2014/main" id="{BFEA61A2-9AF6-417D-9D15-DF06472AF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C9921-2C40-AAC9-DBC1-71C0ECA85781}"/>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3797370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Google Shape;224;g24f4eefcc81_0_258">
            <a:extLst>
              <a:ext uri="{FF2B5EF4-FFF2-40B4-BE49-F238E27FC236}">
                <a16:creationId xmlns:a16="http://schemas.microsoft.com/office/drawing/2014/main" id="{CEE518BE-D212-81F1-6FEA-DD440086FFDF}"/>
              </a:ext>
            </a:extLst>
          </p:cNvPr>
          <p:cNvPicPr preferRelativeResize="0"/>
          <p:nvPr userDrawn="1"/>
        </p:nvPicPr>
        <p:blipFill rotWithShape="1">
          <a:blip r:embed="rId2">
            <a:alphaModFix/>
          </a:blip>
          <a:srcRect/>
          <a:stretch/>
        </p:blipFill>
        <p:spPr>
          <a:xfrm>
            <a:off x="872358" y="5784209"/>
            <a:ext cx="3703194" cy="588961"/>
          </a:xfrm>
          <a:prstGeom prst="rect">
            <a:avLst/>
          </a:prstGeom>
          <a:noFill/>
          <a:ln>
            <a:noFill/>
          </a:ln>
        </p:spPr>
      </p:pic>
      <p:sp>
        <p:nvSpPr>
          <p:cNvPr id="17" name="Google Shape;225;g24f4eefcc81_0_258">
            <a:extLst>
              <a:ext uri="{FF2B5EF4-FFF2-40B4-BE49-F238E27FC236}">
                <a16:creationId xmlns:a16="http://schemas.microsoft.com/office/drawing/2014/main" id="{0ADC0020-5403-F9C0-7E66-17FB1707FCFD}"/>
              </a:ext>
            </a:extLst>
          </p:cNvPr>
          <p:cNvSpPr/>
          <p:nvPr userDrawn="1"/>
        </p:nvSpPr>
        <p:spPr>
          <a:xfrm>
            <a:off x="872350" y="2383250"/>
            <a:ext cx="92700" cy="1387200"/>
          </a:xfrm>
          <a:prstGeom prst="rect">
            <a:avLst/>
          </a:prstGeom>
          <a:solidFill>
            <a:srgbClr val="BDD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6;g24f4eefcc81_0_258">
            <a:extLst>
              <a:ext uri="{FF2B5EF4-FFF2-40B4-BE49-F238E27FC236}">
                <a16:creationId xmlns:a16="http://schemas.microsoft.com/office/drawing/2014/main" id="{EFACD050-5AEB-8A4C-AAEA-F52293A30672}"/>
              </a:ext>
            </a:extLst>
          </p:cNvPr>
          <p:cNvSpPr/>
          <p:nvPr userDrawn="1"/>
        </p:nvSpPr>
        <p:spPr>
          <a:xfrm rot="10800000">
            <a:off x="9062225" y="50"/>
            <a:ext cx="4180800" cy="6858000"/>
          </a:xfrm>
          <a:prstGeom prst="parallelogram">
            <a:avLst>
              <a:gd name="adj" fmla="val 60491"/>
            </a:avLst>
          </a:prstGeom>
          <a:solidFill>
            <a:srgbClr val="BDD9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227;g24f4eefcc81_0_258">
            <a:extLst>
              <a:ext uri="{FF2B5EF4-FFF2-40B4-BE49-F238E27FC236}">
                <a16:creationId xmlns:a16="http://schemas.microsoft.com/office/drawing/2014/main" id="{12017642-6E69-1EA3-A7B3-231BB705A7AB}"/>
              </a:ext>
            </a:extLst>
          </p:cNvPr>
          <p:cNvSpPr/>
          <p:nvPr userDrawn="1"/>
        </p:nvSpPr>
        <p:spPr>
          <a:xfrm rot="10800000">
            <a:off x="9216450" y="50"/>
            <a:ext cx="4180800" cy="6858000"/>
          </a:xfrm>
          <a:prstGeom prst="parallelogram">
            <a:avLst>
              <a:gd name="adj" fmla="val 60491"/>
            </a:avLst>
          </a:prstGeom>
          <a:solidFill>
            <a:srgbClr val="47BD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28;g24f4eefcc81_0_258">
            <a:extLst>
              <a:ext uri="{FF2B5EF4-FFF2-40B4-BE49-F238E27FC236}">
                <a16:creationId xmlns:a16="http://schemas.microsoft.com/office/drawing/2014/main" id="{23B76177-FCC1-347E-1248-36F3F6C21C77}"/>
              </a:ext>
            </a:extLst>
          </p:cNvPr>
          <p:cNvSpPr/>
          <p:nvPr userDrawn="1"/>
        </p:nvSpPr>
        <p:spPr>
          <a:xfrm flipH="1">
            <a:off x="9666299" y="150"/>
            <a:ext cx="2525700" cy="6858000"/>
          </a:xfrm>
          <a:prstGeom prst="rtTriangle">
            <a:avLst/>
          </a:prstGeom>
          <a:solidFill>
            <a:srgbClr val="1E3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09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Google Shape;115;g24f4eefcc81_0_63">
            <a:extLst>
              <a:ext uri="{FF2B5EF4-FFF2-40B4-BE49-F238E27FC236}">
                <a16:creationId xmlns:a16="http://schemas.microsoft.com/office/drawing/2014/main" id="{EC0D56B5-3D72-F4B3-E192-E674773AD821}"/>
              </a:ext>
            </a:extLst>
          </p:cNvPr>
          <p:cNvPicPr preferRelativeResize="0"/>
          <p:nvPr userDrawn="1"/>
        </p:nvPicPr>
        <p:blipFill rotWithShape="1">
          <a:blip r:embed="rId2">
            <a:alphaModFix/>
          </a:blip>
          <a:srcRect/>
          <a:stretch/>
        </p:blipFill>
        <p:spPr>
          <a:xfrm>
            <a:off x="180600" y="6433726"/>
            <a:ext cx="2031600" cy="323100"/>
          </a:xfrm>
          <a:prstGeom prst="rect">
            <a:avLst/>
          </a:prstGeom>
          <a:noFill/>
          <a:ln>
            <a:noFill/>
          </a:ln>
        </p:spPr>
      </p:pic>
      <p:sp>
        <p:nvSpPr>
          <p:cNvPr id="8" name="Google Shape;116;g24f4eefcc81_0_63">
            <a:extLst>
              <a:ext uri="{FF2B5EF4-FFF2-40B4-BE49-F238E27FC236}">
                <a16:creationId xmlns:a16="http://schemas.microsoft.com/office/drawing/2014/main" id="{502AD27E-5AB4-04F2-3D8F-C6A55DD4D616}"/>
              </a:ext>
            </a:extLst>
          </p:cNvPr>
          <p:cNvSpPr/>
          <p:nvPr userDrawn="1"/>
        </p:nvSpPr>
        <p:spPr>
          <a:xfrm>
            <a:off x="7690825" y="-75"/>
            <a:ext cx="4501200" cy="6858000"/>
          </a:xfrm>
          <a:prstGeom prst="rect">
            <a:avLst/>
          </a:prstGeom>
          <a:solidFill>
            <a:srgbClr val="1E3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17;g24f4eefcc81_0_63">
            <a:extLst>
              <a:ext uri="{FF2B5EF4-FFF2-40B4-BE49-F238E27FC236}">
                <a16:creationId xmlns:a16="http://schemas.microsoft.com/office/drawing/2014/main" id="{04827875-4613-3FA5-D607-65E3BC4038C7}"/>
              </a:ext>
            </a:extLst>
          </p:cNvPr>
          <p:cNvPicPr preferRelativeResize="0"/>
          <p:nvPr userDrawn="1"/>
        </p:nvPicPr>
        <p:blipFill rotWithShape="1">
          <a:blip r:embed="rId3">
            <a:alphaModFix/>
          </a:blip>
          <a:srcRect/>
          <a:stretch/>
        </p:blipFill>
        <p:spPr>
          <a:xfrm>
            <a:off x="1" y="-68"/>
            <a:ext cx="12191992" cy="184418"/>
          </a:xfrm>
          <a:prstGeom prst="rect">
            <a:avLst/>
          </a:prstGeom>
          <a:noFill/>
          <a:ln>
            <a:noFill/>
          </a:ln>
        </p:spPr>
      </p:pic>
      <p:sp>
        <p:nvSpPr>
          <p:cNvPr id="10" name="Google Shape;118;g24f4eefcc81_0_63">
            <a:extLst>
              <a:ext uri="{FF2B5EF4-FFF2-40B4-BE49-F238E27FC236}">
                <a16:creationId xmlns:a16="http://schemas.microsoft.com/office/drawing/2014/main" id="{E72B0637-1676-4732-829D-8E61308C7D5E}"/>
              </a:ext>
            </a:extLst>
          </p:cNvPr>
          <p:cNvSpPr/>
          <p:nvPr userDrawn="1"/>
        </p:nvSpPr>
        <p:spPr>
          <a:xfrm>
            <a:off x="5340250" y="876925"/>
            <a:ext cx="4991700" cy="5092800"/>
          </a:xfrm>
          <a:prstGeom prst="rect">
            <a:avLst/>
          </a:prstGeom>
          <a:solidFill>
            <a:srgbClr val="BDD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9;g24f4eefcc81_0_63">
            <a:extLst>
              <a:ext uri="{FF2B5EF4-FFF2-40B4-BE49-F238E27FC236}">
                <a16:creationId xmlns:a16="http://schemas.microsoft.com/office/drawing/2014/main" id="{D8B573C6-FE0B-DF94-5BE4-34CB13A33FE8}"/>
              </a:ext>
            </a:extLst>
          </p:cNvPr>
          <p:cNvPicPr preferRelativeResize="0"/>
          <p:nvPr userDrawn="1"/>
        </p:nvPicPr>
        <p:blipFill rotWithShape="1">
          <a:blip r:embed="rId4">
            <a:alphaModFix/>
          </a:blip>
          <a:srcRect t="31295"/>
          <a:stretch/>
        </p:blipFill>
        <p:spPr>
          <a:xfrm>
            <a:off x="6220225" y="876925"/>
            <a:ext cx="4111725" cy="4238500"/>
          </a:xfrm>
          <a:prstGeom prst="rect">
            <a:avLst/>
          </a:prstGeom>
          <a:noFill/>
          <a:ln>
            <a:noFill/>
          </a:ln>
        </p:spPr>
      </p:pic>
      <p:cxnSp>
        <p:nvCxnSpPr>
          <p:cNvPr id="15" name="Google Shape;123;g24f4eefcc81_0_63">
            <a:extLst>
              <a:ext uri="{FF2B5EF4-FFF2-40B4-BE49-F238E27FC236}">
                <a16:creationId xmlns:a16="http://schemas.microsoft.com/office/drawing/2014/main" id="{A43DBA81-3C5A-5663-422C-93CE31AA9D36}"/>
              </a:ext>
            </a:extLst>
          </p:cNvPr>
          <p:cNvCxnSpPr/>
          <p:nvPr userDrawn="1"/>
        </p:nvCxnSpPr>
        <p:spPr>
          <a:xfrm>
            <a:off x="6385800" y="4845575"/>
            <a:ext cx="5823600" cy="0"/>
          </a:xfrm>
          <a:prstGeom prst="straightConnector1">
            <a:avLst/>
          </a:prstGeom>
          <a:noFill/>
          <a:ln w="19050" cap="flat" cmpd="sng">
            <a:solidFill>
              <a:srgbClr val="BDD91A"/>
            </a:solidFill>
            <a:prstDash val="dot"/>
            <a:round/>
            <a:headEnd type="none" w="med" len="med"/>
            <a:tailEnd type="none" w="med" len="med"/>
          </a:ln>
        </p:spPr>
      </p:cxnSp>
    </p:spTree>
    <p:extLst>
      <p:ext uri="{BB962C8B-B14F-4D97-AF65-F5344CB8AC3E}">
        <p14:creationId xmlns:p14="http://schemas.microsoft.com/office/powerpoint/2010/main" val="754619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7" name="Google Shape;128;g24f4eefcc81_0_147">
            <a:extLst>
              <a:ext uri="{FF2B5EF4-FFF2-40B4-BE49-F238E27FC236}">
                <a16:creationId xmlns:a16="http://schemas.microsoft.com/office/drawing/2014/main" id="{77CBD4F5-908C-056A-5110-DCE4A13DF09D}"/>
              </a:ext>
            </a:extLst>
          </p:cNvPr>
          <p:cNvSpPr/>
          <p:nvPr userDrawn="1"/>
        </p:nvSpPr>
        <p:spPr>
          <a:xfrm>
            <a:off x="0" y="6307100"/>
            <a:ext cx="12192000" cy="550800"/>
          </a:xfrm>
          <a:prstGeom prst="rect">
            <a:avLst/>
          </a:prstGeom>
          <a:solidFill>
            <a:srgbClr val="1E3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29;g24f4eefcc81_0_147">
            <a:extLst>
              <a:ext uri="{FF2B5EF4-FFF2-40B4-BE49-F238E27FC236}">
                <a16:creationId xmlns:a16="http://schemas.microsoft.com/office/drawing/2014/main" id="{1384C031-BADE-FE5B-FDEA-62FE07385D20}"/>
              </a:ext>
            </a:extLst>
          </p:cNvPr>
          <p:cNvPicPr preferRelativeResize="0"/>
          <p:nvPr userDrawn="1"/>
        </p:nvPicPr>
        <p:blipFill rotWithShape="1">
          <a:blip r:embed="rId2">
            <a:alphaModFix/>
          </a:blip>
          <a:srcRect/>
          <a:stretch/>
        </p:blipFill>
        <p:spPr>
          <a:xfrm>
            <a:off x="180600" y="6433726"/>
            <a:ext cx="2031600" cy="323100"/>
          </a:xfrm>
          <a:prstGeom prst="rect">
            <a:avLst/>
          </a:prstGeom>
          <a:noFill/>
          <a:ln>
            <a:noFill/>
          </a:ln>
        </p:spPr>
      </p:pic>
      <p:pic>
        <p:nvPicPr>
          <p:cNvPr id="13" name="Google Shape;134;g24f4eefcc81_0_147">
            <a:extLst>
              <a:ext uri="{FF2B5EF4-FFF2-40B4-BE49-F238E27FC236}">
                <a16:creationId xmlns:a16="http://schemas.microsoft.com/office/drawing/2014/main" id="{A05E9FC3-420D-D6DE-A0AF-31A3662A63C4}"/>
              </a:ext>
            </a:extLst>
          </p:cNvPr>
          <p:cNvPicPr preferRelativeResize="0"/>
          <p:nvPr userDrawn="1"/>
        </p:nvPicPr>
        <p:blipFill rotWithShape="1">
          <a:blip r:embed="rId3">
            <a:alphaModFix/>
          </a:blip>
          <a:srcRect/>
          <a:stretch/>
        </p:blipFill>
        <p:spPr>
          <a:xfrm>
            <a:off x="1" y="-68"/>
            <a:ext cx="12191992" cy="184418"/>
          </a:xfrm>
          <a:prstGeom prst="rect">
            <a:avLst/>
          </a:prstGeom>
          <a:noFill/>
          <a:ln>
            <a:noFill/>
          </a:ln>
        </p:spPr>
      </p:pic>
    </p:spTree>
    <p:extLst>
      <p:ext uri="{BB962C8B-B14F-4D97-AF65-F5344CB8AC3E}">
        <p14:creationId xmlns:p14="http://schemas.microsoft.com/office/powerpoint/2010/main" val="236518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4B21-7B20-5ED0-9E46-F7D70E7053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579C908-B170-2032-7CDE-A7529D3487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7FB028-8BF6-7A5C-9556-42D4E500F220}"/>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5" name="Footer Placeholder 4">
            <a:extLst>
              <a:ext uri="{FF2B5EF4-FFF2-40B4-BE49-F238E27FC236}">
                <a16:creationId xmlns:a16="http://schemas.microsoft.com/office/drawing/2014/main" id="{6AD15D8F-D806-7992-8E91-F455BCE19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852A6C-BDC1-873B-6816-5322C5B660FF}"/>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165079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3E0B-EF5D-8995-EE2F-D419BE0F49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3DE65C2-F1EA-7D5F-3771-0D4AECC3A4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CFD80F-F594-CCE4-8491-074B7E950385}"/>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5" name="Footer Placeholder 4">
            <a:extLst>
              <a:ext uri="{FF2B5EF4-FFF2-40B4-BE49-F238E27FC236}">
                <a16:creationId xmlns:a16="http://schemas.microsoft.com/office/drawing/2014/main" id="{93AA1F79-F698-2533-772E-0C44C1669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894A2-0B15-C124-BEDE-6D99D53FB789}"/>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123928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4BDB-EA34-93C0-A6F0-95499C9648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A802A31-BF83-35D0-2264-5FC729B935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CB662B0-9C0C-2CCB-2D5D-BE907DBFCBD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B90453C-0BB9-4C07-C734-1C7680091C22}"/>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6" name="Footer Placeholder 5">
            <a:extLst>
              <a:ext uri="{FF2B5EF4-FFF2-40B4-BE49-F238E27FC236}">
                <a16:creationId xmlns:a16="http://schemas.microsoft.com/office/drawing/2014/main" id="{0774E9C8-D5E9-E2DE-38F9-CC8E82C9CD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08C602-6A29-EFBC-E936-1EB375DAF24F}"/>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65053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3B0A-584E-1311-F25F-7A042D8251C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98B65F8-B9FE-1446-5C67-05E0A6A58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C85E62-78E6-411E-B6CF-D0AC075503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33EFB6C-A8A4-6B8D-18AC-9162E58A4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4BB47D-93BF-0C43-B287-BB6D4BD1C6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48A74E2-D1FB-0CDB-B7F1-8D3A2FEB3B87}"/>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8" name="Footer Placeholder 7">
            <a:extLst>
              <a:ext uri="{FF2B5EF4-FFF2-40B4-BE49-F238E27FC236}">
                <a16:creationId xmlns:a16="http://schemas.microsoft.com/office/drawing/2014/main" id="{5A50FC5E-1F76-02EE-1053-4E775593E3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EE5A37-1430-003A-F6A8-1B00534B31CC}"/>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415833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5E51-8068-3D95-C444-723D7C90873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4C2B2BE-8A1F-0994-EAC9-B02C5E41175F}"/>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4" name="Footer Placeholder 3">
            <a:extLst>
              <a:ext uri="{FF2B5EF4-FFF2-40B4-BE49-F238E27FC236}">
                <a16:creationId xmlns:a16="http://schemas.microsoft.com/office/drawing/2014/main" id="{36F2403F-3901-5834-4A3A-238AB91E28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C27942-5087-E436-EBAB-E1D46AC63DC1}"/>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250655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058BA-D9C7-DF79-23D3-AAF3F6442374}"/>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3" name="Footer Placeholder 2">
            <a:extLst>
              <a:ext uri="{FF2B5EF4-FFF2-40B4-BE49-F238E27FC236}">
                <a16:creationId xmlns:a16="http://schemas.microsoft.com/office/drawing/2014/main" id="{6E13EF70-A91B-52A2-6722-6127F3ACE0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A4FBDA-5609-5DA2-0C16-69DCE95DE2F6}"/>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112815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B0F1-EC06-091B-ADDD-231FBDEBB5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664B908-BC7F-BBAA-1BAD-672EF716F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B897106-729F-C239-818B-ED34BE10A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0A379C-7B1F-267C-20B1-41C7E3BB528E}"/>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6" name="Footer Placeholder 5">
            <a:extLst>
              <a:ext uri="{FF2B5EF4-FFF2-40B4-BE49-F238E27FC236}">
                <a16:creationId xmlns:a16="http://schemas.microsoft.com/office/drawing/2014/main" id="{C809DECD-2A87-5F8E-6492-B5B3ACCFB2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6E04A6-4716-42AE-0FFA-777AC9769A41}"/>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321950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D1CB-84F6-576B-8051-A14DA98C36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4B9A63-AA61-7AA4-9721-F166CA9DD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67C468-5920-A3C5-657B-AEC1E68FE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F6238E-EFB7-1282-4CD0-7E174CCF35A6}"/>
              </a:ext>
            </a:extLst>
          </p:cNvPr>
          <p:cNvSpPr>
            <a:spLocks noGrp="1"/>
          </p:cNvSpPr>
          <p:nvPr>
            <p:ph type="dt" sz="half" idx="10"/>
          </p:nvPr>
        </p:nvSpPr>
        <p:spPr/>
        <p:txBody>
          <a:bodyPr/>
          <a:lstStyle/>
          <a:p>
            <a:fld id="{AE24EB82-4B30-427C-98B7-83B218D40609}" type="datetimeFigureOut">
              <a:rPr lang="en-GB" smtClean="0"/>
              <a:t>19/11/2024</a:t>
            </a:fld>
            <a:endParaRPr lang="en-GB"/>
          </a:p>
        </p:txBody>
      </p:sp>
      <p:sp>
        <p:nvSpPr>
          <p:cNvPr id="6" name="Footer Placeholder 5">
            <a:extLst>
              <a:ext uri="{FF2B5EF4-FFF2-40B4-BE49-F238E27FC236}">
                <a16:creationId xmlns:a16="http://schemas.microsoft.com/office/drawing/2014/main" id="{FC4AE1CC-CD1C-B71A-9657-8ACD0F6837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779A38-672E-23D6-EF63-C72227D93815}"/>
              </a:ext>
            </a:extLst>
          </p:cNvPr>
          <p:cNvSpPr>
            <a:spLocks noGrp="1"/>
          </p:cNvSpPr>
          <p:nvPr>
            <p:ph type="sldNum" sz="quarter" idx="12"/>
          </p:nvPr>
        </p:nvSpPr>
        <p:spPr/>
        <p:txBody>
          <a:bodyPr/>
          <a:lstStyle/>
          <a:p>
            <a:fld id="{BD08A5F1-7C93-4B80-857A-24947DBA8240}" type="slidenum">
              <a:rPr lang="en-GB" smtClean="0"/>
              <a:t>‹#›</a:t>
            </a:fld>
            <a:endParaRPr lang="en-GB"/>
          </a:p>
        </p:txBody>
      </p:sp>
    </p:spTree>
    <p:extLst>
      <p:ext uri="{BB962C8B-B14F-4D97-AF65-F5344CB8AC3E}">
        <p14:creationId xmlns:p14="http://schemas.microsoft.com/office/powerpoint/2010/main" val="136137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FB93BD-6336-EDA7-43B2-E7CE196A8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658A6F8-6B9C-A4FD-50B6-A4CA874290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EF0DD8-BD59-D195-30B1-828BE1775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24EB82-4B30-427C-98B7-83B218D40609}" type="datetimeFigureOut">
              <a:rPr lang="en-GB" smtClean="0"/>
              <a:t>19/11/2024</a:t>
            </a:fld>
            <a:endParaRPr lang="en-GB"/>
          </a:p>
        </p:txBody>
      </p:sp>
      <p:sp>
        <p:nvSpPr>
          <p:cNvPr id="5" name="Footer Placeholder 4">
            <a:extLst>
              <a:ext uri="{FF2B5EF4-FFF2-40B4-BE49-F238E27FC236}">
                <a16:creationId xmlns:a16="http://schemas.microsoft.com/office/drawing/2014/main" id="{E2D86706-7668-508F-BEEC-B5B3D2EB4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A1C1AFB-619C-1F76-95D0-E481B70122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08A5F1-7C93-4B80-857A-24947DBA8240}" type="slidenum">
              <a:rPr lang="en-GB" smtClean="0"/>
              <a:t>‹#›</a:t>
            </a:fld>
            <a:endParaRPr lang="en-GB"/>
          </a:p>
        </p:txBody>
      </p:sp>
    </p:spTree>
    <p:extLst>
      <p:ext uri="{BB962C8B-B14F-4D97-AF65-F5344CB8AC3E}">
        <p14:creationId xmlns:p14="http://schemas.microsoft.com/office/powerpoint/2010/main" val="22749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yellow leaves in the air&#10;&#10;Description automatically generated">
            <a:extLst>
              <a:ext uri="{FF2B5EF4-FFF2-40B4-BE49-F238E27FC236}">
                <a16:creationId xmlns:a16="http://schemas.microsoft.com/office/drawing/2014/main" id="{2790D6D0-B489-3185-384D-F088FC33F944}"/>
              </a:ext>
            </a:extLst>
          </p:cNvPr>
          <p:cNvPicPr>
            <a:picLocks noChangeAspect="1"/>
          </p:cNvPicPr>
          <p:nvPr/>
        </p:nvPicPr>
        <p:blipFill>
          <a:blip r:embed="rId2">
            <a:extLst>
              <a:ext uri="{28A0092B-C50C-407E-A947-70E740481C1C}">
                <a14:useLocalDpi xmlns:a14="http://schemas.microsoft.com/office/drawing/2010/main" val="0"/>
              </a:ext>
            </a:extLst>
          </a:blip>
          <a:srcRect t="31410" b="4120"/>
          <a:stretch/>
        </p:blipFill>
        <p:spPr>
          <a:xfrm>
            <a:off x="-3047" y="10"/>
            <a:ext cx="12191999" cy="6857990"/>
          </a:xfrm>
          <a:prstGeom prst="rect">
            <a:avLst/>
          </a:prstGeom>
        </p:spPr>
      </p:pic>
      <p:pic>
        <p:nvPicPr>
          <p:cNvPr id="17" name="Picture 16" descr="A black and blue logo&#10;&#10;Description automatically generated">
            <a:extLst>
              <a:ext uri="{FF2B5EF4-FFF2-40B4-BE49-F238E27FC236}">
                <a16:creationId xmlns:a16="http://schemas.microsoft.com/office/drawing/2014/main" id="{16A17B43-234D-4B5A-3239-102025D0D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030" y="578959"/>
            <a:ext cx="3478285" cy="554138"/>
          </a:xfrm>
          <a:prstGeom prst="rect">
            <a:avLst/>
          </a:prstGeom>
        </p:spPr>
      </p:pic>
      <p:pic>
        <p:nvPicPr>
          <p:cNvPr id="19" name="Picture 18">
            <a:extLst>
              <a:ext uri="{FF2B5EF4-FFF2-40B4-BE49-F238E27FC236}">
                <a16:creationId xmlns:a16="http://schemas.microsoft.com/office/drawing/2014/main" id="{A47CF41F-7172-134A-401E-87302BD4C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 y="6721322"/>
            <a:ext cx="12192000" cy="180975"/>
          </a:xfrm>
          <a:prstGeom prst="rect">
            <a:avLst/>
          </a:prstGeom>
        </p:spPr>
      </p:pic>
      <p:sp>
        <p:nvSpPr>
          <p:cNvPr id="25" name="Rectangle 24">
            <a:extLst>
              <a:ext uri="{FF2B5EF4-FFF2-40B4-BE49-F238E27FC236}">
                <a16:creationId xmlns:a16="http://schemas.microsoft.com/office/drawing/2014/main" id="{AC11DE9C-3193-6AE8-B617-0B04CFFA8EE9}"/>
              </a:ext>
            </a:extLst>
          </p:cNvPr>
          <p:cNvSpPr/>
          <p:nvPr/>
        </p:nvSpPr>
        <p:spPr>
          <a:xfrm>
            <a:off x="-6094" y="2207602"/>
            <a:ext cx="12198094" cy="2310030"/>
          </a:xfrm>
          <a:prstGeom prst="rect">
            <a:avLst/>
          </a:prstGeom>
          <a:solidFill>
            <a:schemeClr val="tx1">
              <a:lumMod val="65000"/>
              <a:lumOff val="35000"/>
              <a:alpha val="3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Google Shape;222;g24f4eefcc81_0_258">
            <a:extLst>
              <a:ext uri="{FF2B5EF4-FFF2-40B4-BE49-F238E27FC236}">
                <a16:creationId xmlns:a16="http://schemas.microsoft.com/office/drawing/2014/main" id="{C81013EA-7E2E-56D5-0FB6-8935D42EAE36}"/>
              </a:ext>
            </a:extLst>
          </p:cNvPr>
          <p:cNvSpPr txBox="1"/>
          <p:nvPr/>
        </p:nvSpPr>
        <p:spPr>
          <a:xfrm>
            <a:off x="1404344" y="2504171"/>
            <a:ext cx="911661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bg1"/>
                </a:solidFill>
                <a:latin typeface="Open Sans"/>
                <a:ea typeface="Open Sans"/>
                <a:cs typeface="Open Sans"/>
                <a:sym typeface="Open Sans"/>
              </a:rPr>
              <a:t>CORPORATE &amp; SHAREHOLDER DISPUTES</a:t>
            </a:r>
            <a:endParaRPr lang="en-US" sz="4000" dirty="0">
              <a:solidFill>
                <a:schemeClr val="bg1"/>
              </a:solidFill>
            </a:endParaRPr>
          </a:p>
        </p:txBody>
      </p:sp>
      <p:sp>
        <p:nvSpPr>
          <p:cNvPr id="7" name="Google Shape;223;g24f4eefcc81_0_258">
            <a:extLst>
              <a:ext uri="{FF2B5EF4-FFF2-40B4-BE49-F238E27FC236}">
                <a16:creationId xmlns:a16="http://schemas.microsoft.com/office/drawing/2014/main" id="{9A4CBC8B-A959-F6AD-B875-3A364001C03D}"/>
              </a:ext>
            </a:extLst>
          </p:cNvPr>
          <p:cNvSpPr txBox="1"/>
          <p:nvPr/>
        </p:nvSpPr>
        <p:spPr>
          <a:xfrm>
            <a:off x="2045279" y="3856331"/>
            <a:ext cx="821822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bg1"/>
                </a:solidFill>
                <a:latin typeface="Open Sans"/>
                <a:ea typeface="Open Sans"/>
                <a:cs typeface="Open Sans"/>
                <a:sym typeface="Open Sans"/>
              </a:rPr>
              <a:t>WITH PARMINDER TAKHAR &amp; NATHAN TALBOTT</a:t>
            </a:r>
            <a:endParaRPr dirty="0">
              <a:solidFill>
                <a:schemeClr val="bg1"/>
              </a:solidFill>
            </a:endParaRPr>
          </a:p>
        </p:txBody>
      </p:sp>
    </p:spTree>
    <p:extLst>
      <p:ext uri="{BB962C8B-B14F-4D97-AF65-F5344CB8AC3E}">
        <p14:creationId xmlns:p14="http://schemas.microsoft.com/office/powerpoint/2010/main" val="93447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781128" y="1072557"/>
            <a:ext cx="4345500" cy="892512"/>
          </a:xfrm>
          <a:prstGeom prst="rect">
            <a:avLst/>
          </a:prstGeom>
          <a:noFill/>
          <a:ln>
            <a:noFill/>
          </a:ln>
        </p:spPr>
        <p:txBody>
          <a:bodyPr spcFirstLastPara="1" wrap="square" lIns="0" tIns="45700" rIns="91425" bIns="45700" anchor="t" anchorCtr="0">
            <a:spAutoFit/>
          </a:bodyPr>
          <a:lstStyle/>
          <a:p>
            <a:r>
              <a:rPr lang="en-US" sz="5200" b="1" dirty="0">
                <a:solidFill>
                  <a:srgbClr val="1E3547"/>
                </a:solidFill>
                <a:latin typeface="Open Sans"/>
                <a:ea typeface="Open Sans"/>
                <a:cs typeface="Open Sans"/>
                <a:sym typeface="Open Sans"/>
              </a:rPr>
              <a:t>FACTS</a:t>
            </a:r>
            <a:endParaRPr sz="5200" b="1" dirty="0">
              <a:solidFill>
                <a:srgbClr val="1E3547"/>
              </a:solidFill>
              <a:latin typeface="Open Sans"/>
              <a:ea typeface="Open Sans"/>
              <a:cs typeface="Open Sans"/>
              <a:sym typeface="Open Sans"/>
            </a:endParaRP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781126" y="2180557"/>
            <a:ext cx="4696482" cy="577041"/>
          </a:xfrm>
          <a:prstGeom prst="rect">
            <a:avLst/>
          </a:prstGeom>
          <a:noFill/>
          <a:ln>
            <a:noFill/>
          </a:ln>
        </p:spPr>
        <p:txBody>
          <a:bodyPr spcFirstLastPara="1" wrap="square" lIns="0" tIns="45700" rIns="91425" bIns="45700"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Ntzegkoutanis v Kimionis </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4793942" y="432405"/>
            <a:ext cx="7022237" cy="5678447"/>
          </a:xfrm>
          <a:prstGeom prst="rect">
            <a:avLst/>
          </a:prstGeom>
          <a:noFill/>
          <a:ln>
            <a:noFill/>
          </a:ln>
        </p:spPr>
        <p:txBody>
          <a:bodyPr spcFirstLastPara="1" wrap="square" lIns="0" tIns="91425" rIns="91425" bIns="91425" anchor="t" anchorCtr="0">
            <a:spAutoFit/>
          </a:bodyPr>
          <a:lstStyle/>
          <a:p>
            <a:pPr marL="985838" indent="-985838">
              <a:spcAft>
                <a:spcPts val="600"/>
              </a:spcAft>
              <a:buAutoNum type="arabicPlain" startAt="2016"/>
            </a:pPr>
            <a:r>
              <a:rPr lang="en-GB" sz="1200" dirty="0">
                <a:latin typeface="Open Sans"/>
                <a:ea typeface="Open Sans"/>
                <a:cs typeface="Open Sans"/>
                <a:sym typeface="Open Sans"/>
              </a:rPr>
              <a:t>Company incorporated; </a:t>
            </a:r>
            <a:r>
              <a:rPr lang="en-GB" sz="1200" i="1" dirty="0">
                <a:latin typeface="Open Sans"/>
                <a:ea typeface="Open Sans"/>
                <a:cs typeface="Open Sans"/>
                <a:sym typeface="Open Sans"/>
              </a:rPr>
              <a:t>N</a:t>
            </a:r>
            <a:r>
              <a:rPr lang="en-GB" sz="1200" dirty="0">
                <a:latin typeface="Open Sans"/>
                <a:ea typeface="Open Sans"/>
                <a:cs typeface="Open Sans"/>
                <a:sym typeface="Open Sans"/>
              </a:rPr>
              <a:t> &amp; </a:t>
            </a:r>
            <a:r>
              <a:rPr lang="en-GB" sz="1200" i="1" dirty="0">
                <a:latin typeface="Open Sans"/>
                <a:ea typeface="Open Sans"/>
                <a:cs typeface="Open Sans"/>
                <a:sym typeface="Open Sans"/>
              </a:rPr>
              <a:t>K </a:t>
            </a:r>
            <a:r>
              <a:rPr lang="en-GB" sz="1200" dirty="0">
                <a:latin typeface="Open Sans"/>
                <a:ea typeface="Open Sans"/>
                <a:cs typeface="Open Sans"/>
                <a:sym typeface="Open Sans"/>
              </a:rPr>
              <a:t>equal shareholders; both directors</a:t>
            </a:r>
          </a:p>
          <a:p>
            <a:pPr marL="985838">
              <a:spcAft>
                <a:spcPts val="600"/>
              </a:spcAft>
            </a:pPr>
            <a:r>
              <a:rPr lang="en-GB" sz="1200" dirty="0">
                <a:latin typeface="Open Sans"/>
                <a:ea typeface="Open Sans"/>
                <a:cs typeface="Open Sans"/>
                <a:sym typeface="Open Sans"/>
              </a:rPr>
              <a:t>Business involved a crypto currency application developed by </a:t>
            </a:r>
            <a:r>
              <a:rPr lang="en-GB" sz="1200" i="1" dirty="0">
                <a:latin typeface="Open Sans"/>
                <a:ea typeface="Open Sans"/>
                <a:cs typeface="Open Sans"/>
                <a:sym typeface="Open Sans"/>
              </a:rPr>
              <a:t>N </a:t>
            </a:r>
            <a:r>
              <a:rPr lang="en-GB" sz="1200" dirty="0">
                <a:latin typeface="Open Sans"/>
                <a:ea typeface="Open Sans"/>
                <a:cs typeface="Open Sans"/>
                <a:sym typeface="Open Sans"/>
              </a:rPr>
              <a:t>who transferred IP to company</a:t>
            </a:r>
          </a:p>
          <a:p>
            <a:pPr lvl="0" algn="l" rtl="0">
              <a:spcBef>
                <a:spcPts val="0"/>
              </a:spcBef>
              <a:spcAft>
                <a:spcPts val="0"/>
              </a:spcAft>
            </a:pPr>
            <a:endParaRPr lang="en-GB" sz="1200" dirty="0">
              <a:latin typeface="Open Sans"/>
              <a:ea typeface="Open Sans"/>
              <a:cs typeface="Open Sans"/>
              <a:sym typeface="Open Sans"/>
            </a:endParaRPr>
          </a:p>
          <a:p>
            <a:pPr marL="985838" indent="-985838" defTabSz="985838">
              <a:spcAft>
                <a:spcPts val="600"/>
              </a:spcAft>
            </a:pPr>
            <a:r>
              <a:rPr lang="en-GB" sz="1200" dirty="0">
                <a:solidFill>
                  <a:schemeClr val="dk1"/>
                </a:solidFill>
                <a:latin typeface="Open Sans"/>
                <a:ea typeface="Open Sans"/>
                <a:cs typeface="Open Sans"/>
                <a:sym typeface="Open Sans"/>
              </a:rPr>
              <a:t>2018 - 2020</a:t>
            </a:r>
            <a:r>
              <a:rPr lang="en-GB" sz="1200" i="1" dirty="0">
                <a:solidFill>
                  <a:schemeClr val="dk1"/>
                </a:solidFill>
                <a:latin typeface="Open Sans"/>
                <a:ea typeface="Open Sans"/>
                <a:cs typeface="Open Sans"/>
                <a:sym typeface="Open Sans"/>
              </a:rPr>
              <a:t>	N</a:t>
            </a:r>
            <a:r>
              <a:rPr lang="en-GB" sz="1200" dirty="0">
                <a:solidFill>
                  <a:schemeClr val="dk1"/>
                </a:solidFill>
                <a:latin typeface="Open Sans"/>
                <a:ea typeface="Open Sans"/>
                <a:cs typeface="Open Sans"/>
                <a:sym typeface="Open Sans"/>
              </a:rPr>
              <a:t> is excluded from the management of the business and removed as a director</a:t>
            </a:r>
          </a:p>
          <a:p>
            <a:pPr marL="985838" defTabSz="985838"/>
            <a:r>
              <a:rPr lang="en-GB" sz="1200" i="1" dirty="0">
                <a:solidFill>
                  <a:schemeClr val="dk1"/>
                </a:solidFill>
                <a:latin typeface="Open Sans"/>
                <a:ea typeface="Open Sans"/>
                <a:cs typeface="Open Sans"/>
                <a:sym typeface="Open Sans"/>
              </a:rPr>
              <a:t>K</a:t>
            </a:r>
            <a:r>
              <a:rPr lang="en-GB" sz="1200" dirty="0">
                <a:solidFill>
                  <a:schemeClr val="dk1"/>
                </a:solidFill>
                <a:latin typeface="Open Sans"/>
                <a:ea typeface="Open Sans"/>
                <a:cs typeface="Open Sans"/>
                <a:sym typeface="Open Sans"/>
              </a:rPr>
              <a:t> mismanaged the business. misappropriated funds, and diverted assets of the Company to a new company</a:t>
            </a:r>
          </a:p>
          <a:p>
            <a:pPr marL="985838" indent="-985838">
              <a:buAutoNum type="arabicPlain" startAt="2019"/>
            </a:pPr>
            <a:endParaRPr lang="en-GB" sz="1200" dirty="0">
              <a:solidFill>
                <a:schemeClr val="dk1"/>
              </a:solidFill>
              <a:latin typeface="Open Sans"/>
              <a:ea typeface="Open Sans"/>
              <a:cs typeface="Open Sans"/>
              <a:sym typeface="Open Sans"/>
            </a:endParaRPr>
          </a:p>
          <a:p>
            <a:endParaRPr lang="en-GB" sz="1200" dirty="0">
              <a:solidFill>
                <a:srgbClr val="212529"/>
              </a:solidFill>
              <a:latin typeface="Open Sans"/>
              <a:ea typeface="Open Sans"/>
              <a:cs typeface="Open Sans"/>
              <a:sym typeface="Open Sans"/>
            </a:endParaRPr>
          </a:p>
          <a:p>
            <a:pPr marL="985838" indent="-985838">
              <a:spcAft>
                <a:spcPts val="600"/>
              </a:spcAft>
              <a:buAutoNum type="arabicPlain" startAt="2022"/>
            </a:pPr>
            <a:r>
              <a:rPr lang="en-GB" sz="1200" dirty="0">
                <a:solidFill>
                  <a:srgbClr val="212529"/>
                </a:solidFill>
                <a:ea typeface="Open Sans"/>
                <a:cs typeface="Open Sans"/>
                <a:sym typeface="Open Sans"/>
              </a:rPr>
              <a:t>An unfair prejudice claim was brought by N, </a:t>
            </a:r>
            <a:r>
              <a:rPr lang="en-GB" sz="1200" dirty="0">
                <a:solidFill>
                  <a:srgbClr val="212529"/>
                </a:solidFill>
                <a:latin typeface="Open Sans"/>
                <a:ea typeface="Open Sans"/>
                <a:cs typeface="Open Sans"/>
                <a:sym typeface="Open Sans"/>
              </a:rPr>
              <a:t>alleging:</a:t>
            </a:r>
          </a:p>
          <a:p>
            <a:pPr marL="1543050" lvl="3" indent="-171450">
              <a:buFont typeface="Arial" panose="020B0604020202020204" pitchFamily="34" charset="0"/>
              <a:buChar char="•"/>
            </a:pPr>
            <a:r>
              <a:rPr lang="en-GB" sz="1200" dirty="0">
                <a:solidFill>
                  <a:srgbClr val="212529"/>
                </a:solidFill>
                <a:latin typeface="Open Sans"/>
                <a:ea typeface="Open Sans"/>
                <a:cs typeface="Open Sans"/>
                <a:sym typeface="Open Sans"/>
              </a:rPr>
              <a:t>that the actions of K breached the duties K owed to the Company as a director, and</a:t>
            </a:r>
          </a:p>
          <a:p>
            <a:pPr marL="1543050" lvl="3" indent="-171450">
              <a:buFont typeface="Arial" panose="020B0604020202020204" pitchFamily="34" charset="0"/>
              <a:buChar char="•"/>
            </a:pPr>
            <a:r>
              <a:rPr lang="en-GB" sz="1200" dirty="0">
                <a:solidFill>
                  <a:srgbClr val="212529"/>
                </a:solidFill>
                <a:latin typeface="Open Sans"/>
                <a:ea typeface="Open Sans"/>
                <a:cs typeface="Open Sans"/>
                <a:sym typeface="Open Sans"/>
              </a:rPr>
              <a:t>these were unfairly prejudicial to him</a:t>
            </a:r>
          </a:p>
          <a:p>
            <a:pPr marL="1543050" lvl="3" indent="-171450">
              <a:buFont typeface="Arial" panose="020B0604020202020204" pitchFamily="34" charset="0"/>
              <a:buChar char="•"/>
            </a:pPr>
            <a:endParaRPr lang="en-GB" sz="1200" dirty="0">
              <a:solidFill>
                <a:srgbClr val="212529"/>
              </a:solidFill>
              <a:latin typeface="Open Sans"/>
              <a:ea typeface="Open Sans"/>
              <a:cs typeface="Open Sans"/>
              <a:sym typeface="Open Sans"/>
            </a:endParaRPr>
          </a:p>
          <a:p>
            <a:pPr lvl="2">
              <a:spcAft>
                <a:spcPts val="600"/>
              </a:spcAft>
            </a:pPr>
            <a:r>
              <a:rPr lang="en-GB" sz="1200" dirty="0">
                <a:solidFill>
                  <a:srgbClr val="212529"/>
                </a:solidFill>
                <a:latin typeface="Open Sans"/>
                <a:ea typeface="Open Sans"/>
                <a:cs typeface="Open Sans"/>
                <a:sym typeface="Open Sans"/>
              </a:rPr>
              <a:t>N wanted (among other things):</a:t>
            </a:r>
          </a:p>
          <a:p>
            <a:pPr marL="1527175" lvl="2" indent="-171450">
              <a:buFont typeface="Arial" panose="020B0604020202020204" pitchFamily="34" charset="0"/>
              <a:buChar char="•"/>
            </a:pPr>
            <a:r>
              <a:rPr lang="en-GB" sz="1200" dirty="0">
                <a:solidFill>
                  <a:srgbClr val="212529"/>
                </a:solidFill>
                <a:latin typeface="Open Sans"/>
                <a:ea typeface="Open Sans"/>
                <a:cs typeface="Open Sans"/>
                <a:sym typeface="Open Sans"/>
              </a:rPr>
              <a:t>K to compensate the Company for its loss; and</a:t>
            </a:r>
          </a:p>
          <a:p>
            <a:pPr marL="1527175" lvl="2" indent="-171450">
              <a:buFont typeface="Arial" panose="020B0604020202020204" pitchFamily="34" charset="0"/>
              <a:buChar char="•"/>
            </a:pPr>
            <a:r>
              <a:rPr lang="en-GB" sz="1200" dirty="0">
                <a:solidFill>
                  <a:srgbClr val="212529"/>
                </a:solidFill>
                <a:latin typeface="Open Sans"/>
                <a:ea typeface="Open Sans"/>
                <a:cs typeface="Open Sans"/>
                <a:sym typeface="Open Sans"/>
              </a:rPr>
              <a:t>K to sell his shares in the Company to N so he could operate the company</a:t>
            </a:r>
          </a:p>
          <a:p>
            <a:pPr marL="1355725" lvl="2"/>
            <a:endParaRPr lang="en-GB" sz="1200" dirty="0">
              <a:solidFill>
                <a:srgbClr val="212529"/>
              </a:solidFill>
              <a:latin typeface="Open Sans"/>
              <a:ea typeface="Open Sans"/>
              <a:cs typeface="Open Sans"/>
              <a:sym typeface="Open Sans"/>
            </a:endParaRPr>
          </a:p>
          <a:p>
            <a:pPr marL="985838" lvl="3">
              <a:spcAft>
                <a:spcPts val="600"/>
              </a:spcAft>
            </a:pPr>
            <a:r>
              <a:rPr lang="en-GB" sz="1200" dirty="0">
                <a:solidFill>
                  <a:srgbClr val="212529"/>
                </a:solidFill>
                <a:latin typeface="Open Sans"/>
                <a:ea typeface="Open Sans"/>
                <a:cs typeface="Open Sans"/>
                <a:sym typeface="Open Sans"/>
              </a:rPr>
              <a:t>K said that this should have been brought by the Company as a derivative claim, not unfair prejudice. </a:t>
            </a:r>
          </a:p>
          <a:p>
            <a:pPr marL="985838" lvl="3">
              <a:spcAft>
                <a:spcPts val="600"/>
              </a:spcAft>
            </a:pPr>
            <a:r>
              <a:rPr lang="en-GB" sz="1200" dirty="0">
                <a:solidFill>
                  <a:srgbClr val="212529"/>
                </a:solidFill>
                <a:latin typeface="Open Sans"/>
                <a:ea typeface="Open Sans"/>
                <a:cs typeface="Open Sans"/>
                <a:sym typeface="Open Sans"/>
              </a:rPr>
              <a:t>Using an unfair prejudice claim was an attempt at bypassing the threshold tests designed to filter out derivative claims that the court would otherwise not allow to proceed.</a:t>
            </a:r>
          </a:p>
          <a:p>
            <a:pPr marL="985838"/>
            <a:endParaRPr lang="en-GB" sz="1200" i="1" dirty="0">
              <a:solidFill>
                <a:srgbClr val="212529"/>
              </a:solidFill>
              <a:latin typeface="Open Sans"/>
              <a:ea typeface="Open Sans"/>
              <a:cs typeface="Open Sans"/>
              <a:sym typeface="Open Sans"/>
            </a:endParaRPr>
          </a:p>
          <a:p>
            <a:pPr marL="985838">
              <a:spcAft>
                <a:spcPts val="600"/>
              </a:spcAft>
            </a:pPr>
            <a:r>
              <a:rPr lang="en-GB" sz="1200" dirty="0">
                <a:solidFill>
                  <a:srgbClr val="212529"/>
                </a:solidFill>
                <a:latin typeface="Open Sans"/>
                <a:ea typeface="Open Sans"/>
                <a:cs typeface="Open Sans"/>
                <a:sym typeface="Open Sans"/>
              </a:rPr>
              <a:t>The High Court agreed with </a:t>
            </a:r>
            <a:r>
              <a:rPr lang="en-GB" sz="1200" i="1" dirty="0">
                <a:solidFill>
                  <a:srgbClr val="212529"/>
                </a:solidFill>
                <a:latin typeface="Open Sans"/>
                <a:ea typeface="Open Sans"/>
                <a:cs typeface="Open Sans"/>
                <a:sym typeface="Open Sans"/>
              </a:rPr>
              <a:t>K</a:t>
            </a:r>
            <a:endParaRPr lang="en-GB" sz="1200" dirty="0">
              <a:solidFill>
                <a:srgbClr val="212529"/>
              </a:solidFill>
              <a:latin typeface="Open Sans"/>
              <a:ea typeface="Open Sans"/>
              <a:cs typeface="Open Sans"/>
              <a:sym typeface="Open Sans"/>
            </a:endParaRPr>
          </a:p>
          <a:p>
            <a:pPr marL="985838">
              <a:spcAft>
                <a:spcPts val="600"/>
              </a:spcAft>
            </a:pPr>
            <a:r>
              <a:rPr lang="en-GB" sz="1200" i="1" dirty="0">
                <a:solidFill>
                  <a:srgbClr val="212529"/>
                </a:solidFill>
                <a:latin typeface="Open Sans"/>
                <a:ea typeface="Open Sans"/>
                <a:cs typeface="Open Sans"/>
                <a:sym typeface="Open Sans"/>
              </a:rPr>
              <a:t>N</a:t>
            </a:r>
            <a:r>
              <a:rPr lang="en-GB" sz="1200" dirty="0">
                <a:solidFill>
                  <a:srgbClr val="212529"/>
                </a:solidFill>
                <a:latin typeface="Open Sans"/>
                <a:ea typeface="Open Sans"/>
                <a:cs typeface="Open Sans"/>
                <a:sym typeface="Open Sans"/>
              </a:rPr>
              <a:t> appealed</a:t>
            </a:r>
            <a:endParaRPr sz="12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31735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781128" y="1072557"/>
            <a:ext cx="4345500" cy="892512"/>
          </a:xfrm>
          <a:prstGeom prst="rect">
            <a:avLst/>
          </a:prstGeom>
          <a:noFill/>
          <a:ln>
            <a:noFill/>
          </a:ln>
        </p:spPr>
        <p:txBody>
          <a:bodyPr spcFirstLastPara="1" wrap="square" lIns="0" tIns="45700" rIns="91425" bIns="45700" anchor="t" anchorCtr="0">
            <a:spAutoFit/>
          </a:bodyPr>
          <a:lstStyle/>
          <a:p>
            <a:r>
              <a:rPr lang="en-US" sz="5200" b="1" dirty="0">
                <a:solidFill>
                  <a:srgbClr val="1E3547"/>
                </a:solidFill>
                <a:latin typeface="Open Sans"/>
                <a:ea typeface="Open Sans"/>
                <a:cs typeface="Open Sans"/>
                <a:sym typeface="Open Sans"/>
              </a:rPr>
              <a:t>HELD</a:t>
            </a:r>
            <a:endParaRPr sz="5200" b="1" dirty="0">
              <a:solidFill>
                <a:srgbClr val="1E3547"/>
              </a:solidFill>
              <a:latin typeface="Open Sans"/>
              <a:ea typeface="Open Sans"/>
              <a:cs typeface="Open Sans"/>
              <a:sym typeface="Open Sans"/>
            </a:endParaRP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781128" y="2180512"/>
            <a:ext cx="4696482" cy="577041"/>
          </a:xfrm>
          <a:prstGeom prst="rect">
            <a:avLst/>
          </a:prstGeom>
          <a:noFill/>
          <a:ln>
            <a:noFill/>
          </a:ln>
        </p:spPr>
        <p:txBody>
          <a:bodyPr spcFirstLastPara="1" wrap="square" lIns="0" tIns="45700" rIns="91425" bIns="45700"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Ntzegkoutanis v Kimionis </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4789924" y="335860"/>
            <a:ext cx="6835807" cy="6186279"/>
          </a:xfrm>
          <a:prstGeom prst="rect">
            <a:avLst/>
          </a:prstGeom>
          <a:noFill/>
          <a:ln>
            <a:noFill/>
          </a:ln>
        </p:spPr>
        <p:txBody>
          <a:bodyPr spcFirstLastPara="1" wrap="square" lIns="0" tIns="91425" rIns="91425" bIns="91425" anchor="t" anchorCtr="0">
            <a:spAutoFit/>
          </a:bodyPr>
          <a:lstStyle/>
          <a:p>
            <a:pPr marL="896938" lvl="1" indent="-719138">
              <a:spcAft>
                <a:spcPts val="1200"/>
              </a:spcAft>
              <a:buAutoNum type="arabicPlain" startAt="2023"/>
            </a:pPr>
            <a:r>
              <a:rPr lang="en-GB" sz="1600" b="1" dirty="0">
                <a:latin typeface="Open Sans"/>
                <a:ea typeface="Open Sans"/>
                <a:cs typeface="Open Sans"/>
                <a:sym typeface="Open Sans"/>
              </a:rPr>
              <a:t>Court of Appeal</a:t>
            </a:r>
          </a:p>
          <a:p>
            <a:pPr marL="896938" lvl="1">
              <a:spcAft>
                <a:spcPts val="1200"/>
              </a:spcAft>
            </a:pPr>
            <a:r>
              <a:rPr lang="en-GB" sz="1600" dirty="0">
                <a:latin typeface="Open Sans"/>
                <a:ea typeface="Open Sans"/>
                <a:cs typeface="Open Sans"/>
                <a:sym typeface="Open Sans"/>
              </a:rPr>
              <a:t>Disagreed with K. Appeal allowed.</a:t>
            </a:r>
          </a:p>
          <a:p>
            <a:pPr marL="896938" lvl="1">
              <a:spcAft>
                <a:spcPts val="1200"/>
              </a:spcAft>
            </a:pPr>
            <a:r>
              <a:rPr lang="en-GB" sz="1600" dirty="0">
                <a:latin typeface="Open Sans"/>
                <a:ea typeface="Open Sans"/>
                <a:cs typeface="Open Sans"/>
                <a:sym typeface="Open Sans"/>
              </a:rPr>
              <a:t>The court has a significant degree of flexibility to make any order it considers appropriate to address unfair prejudice, including an order </a:t>
            </a:r>
            <a:r>
              <a:rPr lang="en-GB" sz="1600" b="1" dirty="0">
                <a:latin typeface="Open Sans"/>
                <a:ea typeface="Open Sans"/>
                <a:cs typeface="Open Sans"/>
                <a:sym typeface="Open Sans"/>
              </a:rPr>
              <a:t>compensating the company itself, rather than a shareholder</a:t>
            </a:r>
            <a:r>
              <a:rPr lang="en-GB" sz="1600" dirty="0">
                <a:latin typeface="Open Sans"/>
                <a:ea typeface="Open Sans"/>
                <a:cs typeface="Open Sans"/>
                <a:sym typeface="Open Sans"/>
              </a:rPr>
              <a:t>. The court held that the primary reason for bringing the derivative claim was for the benefit of the shareholder.</a:t>
            </a:r>
          </a:p>
          <a:p>
            <a:pPr marL="896938" lvl="1">
              <a:spcAft>
                <a:spcPts val="1200"/>
              </a:spcAft>
            </a:pPr>
            <a:r>
              <a:rPr lang="en-GB" sz="1600" dirty="0">
                <a:latin typeface="Open Sans"/>
                <a:ea typeface="Open Sans"/>
                <a:cs typeface="Open Sans"/>
                <a:sym typeface="Open Sans"/>
              </a:rPr>
              <a:t>But unfair prejudice petition cannot be misused</a:t>
            </a:r>
          </a:p>
          <a:p>
            <a:pPr marL="1438275" indent="-446088">
              <a:spcAft>
                <a:spcPts val="1200"/>
              </a:spcAft>
              <a:buFont typeface="Wingdings" panose="05000000000000000000" pitchFamily="2" charset="2"/>
              <a:buChar char="v"/>
            </a:pPr>
            <a:r>
              <a:rPr lang="en-GB" sz="1600" dirty="0">
                <a:solidFill>
                  <a:srgbClr val="212529"/>
                </a:solidFill>
                <a:ea typeface="Open Sans"/>
                <a:cs typeface="Open Sans"/>
                <a:sym typeface="Open Sans"/>
              </a:rPr>
              <a:t>Any compensation must correspond to what the company would have obtained through a successful derivative claim</a:t>
            </a:r>
          </a:p>
          <a:p>
            <a:pPr marL="1438275" indent="-446088">
              <a:spcAft>
                <a:spcPts val="1200"/>
              </a:spcAft>
              <a:buFont typeface="Wingdings" panose="05000000000000000000" pitchFamily="2" charset="2"/>
              <a:buChar char="v"/>
            </a:pPr>
            <a:r>
              <a:rPr lang="en-GB" sz="1600" dirty="0">
                <a:solidFill>
                  <a:srgbClr val="212529"/>
                </a:solidFill>
                <a:ea typeface="Open Sans"/>
                <a:cs typeface="Open Sans"/>
                <a:sym typeface="Open Sans"/>
              </a:rPr>
              <a:t>The court will not grant such an order if that is the only remedy the shareholder is seeking, or if the shareholder does not have any genuine interest in any other remedies they are seeking</a:t>
            </a:r>
          </a:p>
          <a:p>
            <a:pPr marL="1438275" indent="-446088">
              <a:spcAft>
                <a:spcPts val="1200"/>
              </a:spcAft>
              <a:buFont typeface="Wingdings" panose="05000000000000000000" pitchFamily="2" charset="2"/>
              <a:buChar char="v"/>
            </a:pPr>
            <a:r>
              <a:rPr lang="en-GB" sz="1600" dirty="0">
                <a:solidFill>
                  <a:srgbClr val="212529"/>
                </a:solidFill>
                <a:ea typeface="Open Sans"/>
                <a:cs typeface="Open Sans"/>
                <a:sym typeface="Open Sans"/>
              </a:rPr>
              <a:t>The corollary of this is that, if the shareholder is both seeking compensation for the company and genuinely pursuing a remedy for themselves, it will normally be appropriate to hear the petition.</a:t>
            </a:r>
            <a:endParaRPr sz="16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03437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1531" y="426180"/>
            <a:ext cx="4696482" cy="1692731"/>
          </a:xfrm>
          <a:prstGeom prst="rect">
            <a:avLst/>
          </a:prstGeom>
          <a:noFill/>
          <a:ln>
            <a:noFill/>
          </a:ln>
        </p:spPr>
        <p:txBody>
          <a:bodyPr spcFirstLastPara="1" wrap="square" lIns="0" tIns="45700" rIns="91425" bIns="45700" anchor="t" anchorCtr="0">
            <a:spAutoFit/>
          </a:bodyPr>
          <a:lstStyle/>
          <a:p>
            <a:r>
              <a:rPr lang="en-US" sz="5200" b="1" dirty="0">
                <a:solidFill>
                  <a:srgbClr val="1E3547"/>
                </a:solidFill>
                <a:latin typeface="Open Sans"/>
                <a:ea typeface="Open Sans"/>
                <a:cs typeface="Open Sans"/>
                <a:sym typeface="Open Sans"/>
              </a:rPr>
              <a:t>PRACTICAL POINTS</a:t>
            </a: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461531" y="3429000"/>
            <a:ext cx="4696482" cy="577041"/>
          </a:xfrm>
          <a:prstGeom prst="rect">
            <a:avLst/>
          </a:prstGeom>
          <a:noFill/>
          <a:ln>
            <a:noFill/>
          </a:ln>
        </p:spPr>
        <p:txBody>
          <a:bodyPr spcFirstLastPara="1" wrap="square" lIns="0" tIns="45700" rIns="91425" bIns="45700"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Ntzegkoutanis v Kimionis </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566299" y="426180"/>
            <a:ext cx="6338657" cy="4893617"/>
          </a:xfrm>
          <a:prstGeom prst="rect">
            <a:avLst/>
          </a:prstGeom>
          <a:noFill/>
          <a:ln>
            <a:noFill/>
          </a:ln>
        </p:spPr>
        <p:txBody>
          <a:bodyPr spcFirstLastPara="1" wrap="square" lIns="0" tIns="91425" rIns="91425" bIns="91425" anchor="t" anchorCtr="0">
            <a:spAutoFit/>
          </a:bodyPr>
          <a:lstStyle/>
          <a:p>
            <a:endParaRPr lang="en-GB" sz="1600" b="1" dirty="0">
              <a:solidFill>
                <a:srgbClr val="212529"/>
              </a:solidFill>
              <a:ea typeface="Open Sans"/>
              <a:cs typeface="Open Sans"/>
              <a:sym typeface="Open Sans"/>
            </a:endParaRPr>
          </a:p>
          <a:p>
            <a:pPr>
              <a:spcAft>
                <a:spcPts val="1200"/>
              </a:spcAft>
            </a:pPr>
            <a:r>
              <a:rPr lang="en-GB" sz="1600" b="1" dirty="0">
                <a:solidFill>
                  <a:srgbClr val="212529"/>
                </a:solidFill>
                <a:ea typeface="Open Sans"/>
                <a:cs typeface="Open Sans"/>
                <a:sym typeface="Open Sans"/>
              </a:rPr>
              <a:t>Important clarification of the relationship between unfair prejudice petitions and derivative claims</a:t>
            </a:r>
          </a:p>
          <a:p>
            <a:pPr>
              <a:spcAft>
                <a:spcPts val="1200"/>
              </a:spcAft>
            </a:pPr>
            <a:r>
              <a:rPr lang="en-GB" sz="1600" dirty="0">
                <a:solidFill>
                  <a:srgbClr val="212529"/>
                </a:solidFill>
                <a:ea typeface="Open Sans"/>
                <a:cs typeface="Open Sans"/>
                <a:sym typeface="Open Sans"/>
              </a:rPr>
              <a:t>Importance of shareholders to properly formulate their claim, prioritising their aims.</a:t>
            </a:r>
          </a:p>
          <a:p>
            <a:pPr>
              <a:spcAft>
                <a:spcPts val="1200"/>
              </a:spcAft>
            </a:pPr>
            <a:r>
              <a:rPr lang="en-GB" sz="1600" dirty="0">
                <a:solidFill>
                  <a:srgbClr val="212529"/>
                </a:solidFill>
                <a:ea typeface="Open Sans"/>
                <a:cs typeface="Open Sans"/>
                <a:sym typeface="Open Sans"/>
              </a:rPr>
              <a:t>If shareholders simply wish to be bought out, then bringing a derivative claim is unlikely to be required, particularly as the valuation of the shares can disregard transactions devaluing the company. </a:t>
            </a:r>
          </a:p>
          <a:p>
            <a:pPr>
              <a:spcAft>
                <a:spcPts val="1200"/>
              </a:spcAft>
            </a:pPr>
            <a:r>
              <a:rPr lang="en-GB" sz="1600" dirty="0">
                <a:solidFill>
                  <a:srgbClr val="212529"/>
                </a:solidFill>
                <a:ea typeface="Open Sans"/>
                <a:cs typeface="Open Sans"/>
                <a:sym typeface="Open Sans"/>
              </a:rPr>
              <a:t>If a shareholders wants to take control of the company, then including a derivate claim may be appropriate </a:t>
            </a:r>
          </a:p>
          <a:p>
            <a:pPr>
              <a:spcAft>
                <a:spcPts val="1200"/>
              </a:spcAft>
            </a:pPr>
            <a:r>
              <a:rPr lang="en-GB" sz="1600" dirty="0">
                <a:solidFill>
                  <a:srgbClr val="212529"/>
                </a:solidFill>
                <a:ea typeface="Open Sans"/>
                <a:cs typeface="Open Sans"/>
                <a:sym typeface="Open Sans"/>
              </a:rPr>
              <a:t>Unfair prejudice petitions generally cannot be used to pursue derivative claims via the back door, if the shareholder is not seeking any other relief other than a company remedy or is not sufficiently in an unfair prejudice petition remedy – the derivate claim is likely to struck out as an abuse of process.</a:t>
            </a:r>
            <a:endParaRPr sz="1600" dirty="0">
              <a:solidFill>
                <a:schemeClr val="dk1"/>
              </a:solidFill>
              <a:ea typeface="Open Sans"/>
              <a:cs typeface="Open Sans"/>
              <a:sym typeface="Open Sans"/>
            </a:endParaRPr>
          </a:p>
        </p:txBody>
      </p:sp>
    </p:spTree>
    <p:extLst>
      <p:ext uri="{BB962C8B-B14F-4D97-AF65-F5344CB8AC3E}">
        <p14:creationId xmlns:p14="http://schemas.microsoft.com/office/powerpoint/2010/main" val="821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4f4eefcc81_0_310"/>
          <p:cNvSpPr txBox="1">
            <a:spLocks noGrp="1" noRot="1" noMove="1" noResize="1" noEditPoints="1" noAdjustHandles="1" noChangeArrowheads="1" noChangeShapeType="1"/>
          </p:cNvSpPr>
          <p:nvPr/>
        </p:nvSpPr>
        <p:spPr>
          <a:xfrm>
            <a:off x="342691" y="645169"/>
            <a:ext cx="9925792"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200" b="1" dirty="0">
                <a:solidFill>
                  <a:srgbClr val="1E3547"/>
                </a:solidFill>
                <a:latin typeface="Open Sans"/>
                <a:ea typeface="Open Sans"/>
                <a:cs typeface="Open Sans"/>
                <a:sym typeface="Open Sans"/>
              </a:rPr>
              <a:t>LIMITATION AND UNFAIR PREJUDICE CLAIMS</a:t>
            </a:r>
            <a:endParaRPr kumimoji="0" sz="5200" b="0" i="0" u="none" strike="noStrike" kern="1200" cap="none" spc="0" normalizeH="0" baseline="0" noProof="0" dirty="0">
              <a:ln>
                <a:noFill/>
              </a:ln>
              <a:solidFill>
                <a:srgbClr val="1E3547"/>
              </a:solidFill>
              <a:effectLst/>
              <a:uLnTx/>
              <a:uFillTx/>
              <a:latin typeface="Calibri" panose="020F0502020204030204"/>
              <a:ea typeface="+mn-ea"/>
              <a:cs typeface="+mn-cs"/>
            </a:endParaRPr>
          </a:p>
        </p:txBody>
      </p:sp>
      <p:pic>
        <p:nvPicPr>
          <p:cNvPr id="276" name="Google Shape;276;g24f4eefcc81_0_310"/>
          <p:cNvPicPr preferRelativeResize="0"/>
          <p:nvPr/>
        </p:nvPicPr>
        <p:blipFill rotWithShape="1">
          <a:blip r:embed="rId3">
            <a:alphaModFix/>
          </a:blip>
          <a:srcRect/>
          <a:stretch/>
        </p:blipFill>
        <p:spPr>
          <a:xfrm>
            <a:off x="214329" y="6411173"/>
            <a:ext cx="1829825" cy="291025"/>
          </a:xfrm>
          <a:prstGeom prst="rect">
            <a:avLst/>
          </a:prstGeom>
          <a:noFill/>
          <a:ln>
            <a:noFill/>
          </a:ln>
        </p:spPr>
      </p:pic>
      <p:sp>
        <p:nvSpPr>
          <p:cNvPr id="279" name="Google Shape;279;g24f4eefcc81_0_310"/>
          <p:cNvSpPr/>
          <p:nvPr/>
        </p:nvSpPr>
        <p:spPr>
          <a:xfrm>
            <a:off x="5852950" y="2603150"/>
            <a:ext cx="4696200" cy="2847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Google Shape;280;g24f4eefcc81_0_310"/>
          <p:cNvSpPr txBox="1"/>
          <p:nvPr/>
        </p:nvSpPr>
        <p:spPr>
          <a:xfrm>
            <a:off x="342691" y="3006361"/>
            <a:ext cx="10614331" cy="1523464"/>
          </a:xfrm>
          <a:prstGeom prst="rect">
            <a:avLst/>
          </a:prstGeom>
          <a:noFill/>
          <a:ln>
            <a:noFill/>
          </a:ln>
        </p:spPr>
        <p:txBody>
          <a:bodyPr spcFirstLastPara="1" wrap="square" lIns="0" tIns="91425" rIns="91425" bIns="91425"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en-GB" sz="36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THG PLC v Zedra Trust Company (Jersey) Limited</a:t>
            </a:r>
          </a:p>
          <a:p>
            <a:pPr marR="0" lvl="0" algn="l" defTabSz="862019" rtl="0" eaLnBrk="1" fontAlgn="auto" latinLnBrk="0" hangingPunct="1">
              <a:lnSpc>
                <a:spcPct val="100000"/>
              </a:lnSpc>
              <a:spcBef>
                <a:spcPts val="943"/>
              </a:spcBef>
              <a:spcAft>
                <a:spcPts val="0"/>
              </a:spcAft>
              <a:buClrTx/>
              <a:buSzTx/>
              <a:tabLst/>
              <a:defRPr/>
            </a:pPr>
            <a:r>
              <a:rPr lang="en-GB" sz="36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 [2024] EWCA Civ 58, 23 February 2024</a:t>
            </a:r>
            <a:endParaRPr kumimoji="0" lang="en-GB" sz="3600" b="1" i="0" u="none" strike="noStrike" kern="1200" cap="none" spc="0" normalizeH="0" baseline="0" noProof="0" dirty="0">
              <a:ln>
                <a:noFill/>
              </a:ln>
              <a:solidFill>
                <a:srgbClr val="89999A"/>
              </a:solidFill>
              <a:effectLst/>
              <a:uLnTx/>
              <a:uFillTx/>
              <a:latin typeface="Open Sans" pitchFamily="2" charset="0"/>
              <a:ea typeface="Open Sans" pitchFamily="2" charset="0"/>
              <a:cs typeface="Open Sans" pitchFamily="2" charset="0"/>
            </a:endParaRPr>
          </a:p>
        </p:txBody>
      </p:sp>
      <p:sp>
        <p:nvSpPr>
          <p:cNvPr id="282" name="Google Shape;282;g24f4eefcc81_0_310"/>
          <p:cNvSpPr/>
          <p:nvPr/>
        </p:nvSpPr>
        <p:spPr>
          <a:xfrm rot="10800000">
            <a:off x="10407950" y="1943178"/>
            <a:ext cx="2996100" cy="4914900"/>
          </a:xfrm>
          <a:prstGeom prst="parallelogram">
            <a:avLst>
              <a:gd name="adj" fmla="val 60491"/>
            </a:avLst>
          </a:prstGeom>
          <a:solidFill>
            <a:srgbClr val="BDD91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3" name="Google Shape;283;g24f4eefcc81_0_310"/>
          <p:cNvSpPr/>
          <p:nvPr/>
        </p:nvSpPr>
        <p:spPr>
          <a:xfrm rot="10800000">
            <a:off x="10518475" y="1943178"/>
            <a:ext cx="2996100" cy="4914900"/>
          </a:xfrm>
          <a:prstGeom prst="parallelogram">
            <a:avLst>
              <a:gd name="adj" fmla="val 60491"/>
            </a:avLst>
          </a:prstGeom>
          <a:solidFill>
            <a:srgbClr val="47BDC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4" name="Google Shape;284;g24f4eefcc81_0_310"/>
          <p:cNvSpPr/>
          <p:nvPr/>
        </p:nvSpPr>
        <p:spPr>
          <a:xfrm flipH="1">
            <a:off x="10840931" y="1943347"/>
            <a:ext cx="1809900" cy="4914900"/>
          </a:xfrm>
          <a:prstGeom prst="rtTriangle">
            <a:avLst/>
          </a:prstGeom>
          <a:solidFill>
            <a:srgbClr val="1E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oogle Shape;167;g24f4eefcc81_0_86">
            <a:extLst>
              <a:ext uri="{FF2B5EF4-FFF2-40B4-BE49-F238E27FC236}">
                <a16:creationId xmlns:a16="http://schemas.microsoft.com/office/drawing/2014/main" id="{0FB6741B-E62A-3414-8484-23375B857044}"/>
              </a:ext>
            </a:extLst>
          </p:cNvPr>
          <p:cNvPicPr preferRelativeResize="0"/>
          <p:nvPr/>
        </p:nvPicPr>
        <p:blipFill rotWithShape="1">
          <a:blip r:embed="rId4">
            <a:alphaModFix/>
          </a:blip>
          <a:srcRect/>
          <a:stretch/>
        </p:blipFill>
        <p:spPr>
          <a:xfrm>
            <a:off x="1" y="-68"/>
            <a:ext cx="12191992" cy="1844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781128" y="1072557"/>
            <a:ext cx="4345500" cy="892512"/>
          </a:xfrm>
          <a:prstGeom prst="rect">
            <a:avLst/>
          </a:prstGeom>
          <a:noFill/>
          <a:ln>
            <a:noFill/>
          </a:ln>
        </p:spPr>
        <p:txBody>
          <a:bodyPr spcFirstLastPara="1" wrap="square" lIns="0" tIns="45700" rIns="91425" bIns="45700" anchor="t" anchorCtr="0">
            <a:spAutoFit/>
          </a:bodyPr>
          <a:lstStyle/>
          <a:p>
            <a:r>
              <a:rPr lang="en-US" sz="5200" b="1" dirty="0">
                <a:solidFill>
                  <a:srgbClr val="1E3547"/>
                </a:solidFill>
                <a:latin typeface="Open Sans"/>
                <a:ea typeface="Open Sans"/>
                <a:cs typeface="Open Sans"/>
                <a:sym typeface="Open Sans"/>
              </a:rPr>
              <a:t>FACTS</a:t>
            </a:r>
            <a:endParaRPr sz="5200" b="1" dirty="0">
              <a:solidFill>
                <a:srgbClr val="1E3547"/>
              </a:solidFill>
              <a:latin typeface="Open Sans"/>
              <a:ea typeface="Open Sans"/>
              <a:cs typeface="Open Sans"/>
              <a:sym typeface="Open Sans"/>
            </a:endParaRP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781126" y="2180557"/>
            <a:ext cx="4696482" cy="461624"/>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THG PLC v Zedra Trust</a:t>
            </a:r>
            <a:endParaRPr sz="1100" dirty="0">
              <a:latin typeface="Open Sans"/>
              <a:ea typeface="Open Sans"/>
              <a:cs typeface="Open Sans"/>
              <a:sym typeface="Open Sans"/>
            </a:endParaRP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4980373" y="734246"/>
            <a:ext cx="6294268" cy="5724614"/>
          </a:xfrm>
          <a:prstGeom prst="rect">
            <a:avLst/>
          </a:prstGeom>
          <a:noFill/>
          <a:ln>
            <a:noFill/>
          </a:ln>
        </p:spPr>
        <p:txBody>
          <a:bodyPr spcFirstLastPara="1" wrap="square" lIns="0" tIns="91425" rIns="91425" bIns="91425" anchor="t" anchorCtr="0">
            <a:spAutoFit/>
          </a:bodyPr>
          <a:lstStyle/>
          <a:p>
            <a:pPr marL="985838" indent="-985838"/>
            <a:r>
              <a:rPr lang="en-GB" sz="1200" dirty="0">
                <a:latin typeface="Open Sans"/>
                <a:ea typeface="Open Sans"/>
                <a:cs typeface="Open Sans"/>
                <a:sym typeface="Open Sans"/>
              </a:rPr>
              <a:t>2011	</a:t>
            </a:r>
            <a:r>
              <a:rPr lang="en-GB" sz="1200" i="1" dirty="0">
                <a:latin typeface="Open Sans"/>
                <a:ea typeface="Open Sans"/>
                <a:cs typeface="Open Sans"/>
                <a:sym typeface="Open Sans"/>
              </a:rPr>
              <a:t>Z</a:t>
            </a:r>
            <a:r>
              <a:rPr lang="en-GB" sz="1200" dirty="0">
                <a:latin typeface="Open Sans"/>
                <a:ea typeface="Open Sans"/>
                <a:cs typeface="Open Sans"/>
                <a:sym typeface="Open Sans"/>
              </a:rPr>
              <a:t> acquired approx. 13% shares and voting rights in </a:t>
            </a:r>
            <a:r>
              <a:rPr lang="en-GB" sz="1200" i="1" dirty="0">
                <a:latin typeface="Open Sans"/>
                <a:ea typeface="Open Sans"/>
                <a:cs typeface="Open Sans"/>
                <a:sym typeface="Open Sans"/>
              </a:rPr>
              <a:t>THG</a:t>
            </a:r>
          </a:p>
          <a:p>
            <a:pPr marL="228600" lvl="0" indent="-228600" algn="l" rtl="0">
              <a:spcBef>
                <a:spcPts val="0"/>
              </a:spcBef>
              <a:spcAft>
                <a:spcPts val="0"/>
              </a:spcAft>
              <a:buAutoNum type="arabicPlain" startAt="2011"/>
            </a:pPr>
            <a:endParaRPr lang="en-GB" sz="1200" dirty="0">
              <a:latin typeface="Open Sans"/>
              <a:ea typeface="Open Sans"/>
              <a:cs typeface="Open Sans"/>
              <a:sym typeface="Open Sans"/>
            </a:endParaRPr>
          </a:p>
          <a:p>
            <a:pPr marL="985838" indent="-985838">
              <a:buAutoNum type="arabicPlain" startAt="2019"/>
            </a:pPr>
            <a:r>
              <a:rPr lang="en-GB" sz="1200" i="1" dirty="0">
                <a:solidFill>
                  <a:schemeClr val="dk1"/>
                </a:solidFill>
                <a:latin typeface="Open Sans"/>
                <a:ea typeface="Open Sans"/>
                <a:cs typeface="Open Sans"/>
                <a:sym typeface="Open Sans"/>
              </a:rPr>
              <a:t>Z’s</a:t>
            </a:r>
            <a:r>
              <a:rPr lang="en-GB" sz="1200" dirty="0">
                <a:solidFill>
                  <a:schemeClr val="dk1"/>
                </a:solidFill>
                <a:latin typeface="Open Sans"/>
                <a:ea typeface="Open Sans"/>
                <a:cs typeface="Open Sans"/>
                <a:sym typeface="Open Sans"/>
              </a:rPr>
              <a:t> holding had been reduced to approx. 8% share capital &amp; 9% voting rights</a:t>
            </a:r>
          </a:p>
          <a:p>
            <a:pPr marL="896938" indent="-896938">
              <a:buAutoNum type="arabicPlain" startAt="2019"/>
            </a:pPr>
            <a:endParaRPr lang="en-GB" sz="1200" dirty="0">
              <a:solidFill>
                <a:schemeClr val="dk1"/>
              </a:solidFill>
              <a:latin typeface="Open Sans"/>
              <a:ea typeface="Open Sans"/>
              <a:cs typeface="Open Sans"/>
              <a:sym typeface="Open Sans"/>
            </a:endParaRPr>
          </a:p>
          <a:p>
            <a:pPr marL="985838"/>
            <a:r>
              <a:rPr lang="en-GB" sz="1200" i="1" dirty="0">
                <a:solidFill>
                  <a:schemeClr val="dk1"/>
                </a:solidFill>
                <a:latin typeface="Open Sans"/>
                <a:ea typeface="Open Sans"/>
                <a:cs typeface="Open Sans"/>
                <a:sym typeface="Open Sans"/>
              </a:rPr>
              <a:t>Z </a:t>
            </a:r>
            <a:r>
              <a:rPr lang="en-GB" sz="1200" dirty="0">
                <a:solidFill>
                  <a:schemeClr val="dk1"/>
                </a:solidFill>
                <a:latin typeface="Open Sans"/>
                <a:ea typeface="Open Sans"/>
                <a:cs typeface="Open Sans"/>
                <a:sym typeface="Open Sans"/>
              </a:rPr>
              <a:t>issued an unfair prejudice petition against </a:t>
            </a:r>
            <a:r>
              <a:rPr lang="en-GB" sz="1200" i="1" dirty="0">
                <a:solidFill>
                  <a:schemeClr val="dk1"/>
                </a:solidFill>
                <a:latin typeface="Open Sans"/>
                <a:ea typeface="Open Sans"/>
                <a:cs typeface="Open Sans"/>
                <a:sym typeface="Open Sans"/>
              </a:rPr>
              <a:t>THG</a:t>
            </a:r>
            <a:r>
              <a:rPr lang="en-GB" sz="1200" dirty="0">
                <a:solidFill>
                  <a:schemeClr val="dk1"/>
                </a:solidFill>
                <a:latin typeface="Open Sans"/>
                <a:ea typeface="Open Sans"/>
                <a:cs typeface="Open Sans"/>
                <a:sym typeface="Open Sans"/>
              </a:rPr>
              <a:t>, alleging:</a:t>
            </a:r>
          </a:p>
          <a:p>
            <a:pPr marL="896938"/>
            <a:endParaRPr lang="en-GB" sz="1200" dirty="0">
              <a:solidFill>
                <a:schemeClr val="dk1"/>
              </a:solidFill>
              <a:latin typeface="Open Sans"/>
              <a:ea typeface="Open Sans"/>
              <a:cs typeface="Open Sans"/>
              <a:sym typeface="Open Sans"/>
            </a:endParaRPr>
          </a:p>
          <a:p>
            <a:pPr marL="1525588" lvl="1" indent="-171450">
              <a:buFont typeface="Arial" panose="020B0604020202020204" pitchFamily="34" charset="0"/>
              <a:buChar char="•"/>
            </a:pPr>
            <a:r>
              <a:rPr lang="en-GB" sz="1200" dirty="0">
                <a:solidFill>
                  <a:schemeClr val="dk1"/>
                </a:solidFill>
                <a:latin typeface="Open Sans"/>
                <a:ea typeface="Open Sans"/>
                <a:cs typeface="Open Sans"/>
                <a:sym typeface="Open Sans"/>
              </a:rPr>
              <a:t>the removal and variation of </a:t>
            </a:r>
            <a:r>
              <a:rPr lang="en-GB" sz="1200" i="1" dirty="0">
                <a:solidFill>
                  <a:schemeClr val="dk1"/>
                </a:solidFill>
                <a:latin typeface="Open Sans"/>
                <a:ea typeface="Open Sans"/>
                <a:cs typeface="Open Sans"/>
                <a:sym typeface="Open Sans"/>
              </a:rPr>
              <a:t>Z's</a:t>
            </a:r>
            <a:r>
              <a:rPr lang="en-GB" sz="1200" dirty="0">
                <a:solidFill>
                  <a:schemeClr val="dk1"/>
                </a:solidFill>
                <a:latin typeface="Open Sans"/>
                <a:ea typeface="Open Sans"/>
                <a:cs typeface="Open Sans"/>
                <a:sym typeface="Open Sans"/>
              </a:rPr>
              <a:t> "co-sale rights" in relation to its shares; </a:t>
            </a:r>
          </a:p>
          <a:p>
            <a:pPr marL="1525588" lvl="1" indent="-171450">
              <a:buFont typeface="Arial" panose="020B0604020202020204" pitchFamily="34" charset="0"/>
              <a:buChar char="•"/>
            </a:pPr>
            <a:r>
              <a:rPr lang="en-GB" sz="1200" dirty="0">
                <a:solidFill>
                  <a:schemeClr val="dk1"/>
                </a:solidFill>
                <a:latin typeface="Open Sans"/>
                <a:ea typeface="Open Sans"/>
                <a:cs typeface="Open Sans"/>
                <a:sym typeface="Open Sans"/>
              </a:rPr>
              <a:t>the reduction in the relative size of </a:t>
            </a:r>
            <a:r>
              <a:rPr lang="en-GB" sz="1200" i="1" dirty="0">
                <a:solidFill>
                  <a:schemeClr val="dk1"/>
                </a:solidFill>
                <a:latin typeface="Open Sans"/>
                <a:ea typeface="Open Sans"/>
                <a:cs typeface="Open Sans"/>
                <a:sym typeface="Open Sans"/>
              </a:rPr>
              <a:t>Z's </a:t>
            </a:r>
            <a:r>
              <a:rPr lang="en-GB" sz="1200" dirty="0">
                <a:solidFill>
                  <a:schemeClr val="dk1"/>
                </a:solidFill>
                <a:latin typeface="Open Sans"/>
                <a:ea typeface="Open Sans"/>
                <a:cs typeface="Open Sans"/>
                <a:sym typeface="Open Sans"/>
              </a:rPr>
              <a:t>shareholding;</a:t>
            </a:r>
          </a:p>
          <a:p>
            <a:pPr marL="1525588" lvl="1" indent="-171450">
              <a:buFont typeface="Arial" panose="020B0604020202020204" pitchFamily="34" charset="0"/>
              <a:buChar char="•"/>
            </a:pPr>
            <a:r>
              <a:rPr lang="en-GB" sz="1200" dirty="0">
                <a:solidFill>
                  <a:schemeClr val="dk1"/>
                </a:solidFill>
                <a:latin typeface="Open Sans"/>
                <a:ea typeface="Open Sans"/>
                <a:cs typeface="Open Sans"/>
                <a:sym typeface="Open Sans"/>
              </a:rPr>
              <a:t>a failure by </a:t>
            </a:r>
            <a:r>
              <a:rPr lang="en-GB" sz="1200" i="1" dirty="0">
                <a:solidFill>
                  <a:schemeClr val="dk1"/>
                </a:solidFill>
                <a:latin typeface="Open Sans"/>
                <a:ea typeface="Open Sans"/>
                <a:cs typeface="Open Sans"/>
                <a:sym typeface="Open Sans"/>
              </a:rPr>
              <a:t>THG</a:t>
            </a:r>
            <a:r>
              <a:rPr lang="en-GB" sz="1200" dirty="0">
                <a:solidFill>
                  <a:schemeClr val="dk1"/>
                </a:solidFill>
                <a:latin typeface="Open Sans"/>
                <a:ea typeface="Open Sans"/>
                <a:cs typeface="Open Sans"/>
                <a:sym typeface="Open Sans"/>
              </a:rPr>
              <a:t> to provide information to </a:t>
            </a:r>
            <a:r>
              <a:rPr lang="en-GB" sz="1200" i="1" dirty="0">
                <a:solidFill>
                  <a:schemeClr val="dk1"/>
                </a:solidFill>
                <a:latin typeface="Open Sans"/>
                <a:ea typeface="Open Sans"/>
                <a:cs typeface="Open Sans"/>
                <a:sym typeface="Open Sans"/>
              </a:rPr>
              <a:t>Z </a:t>
            </a:r>
            <a:r>
              <a:rPr lang="en-GB" sz="1200" dirty="0">
                <a:solidFill>
                  <a:schemeClr val="dk1"/>
                </a:solidFill>
                <a:latin typeface="Open Sans"/>
                <a:ea typeface="Open Sans"/>
                <a:cs typeface="Open Sans"/>
                <a:sym typeface="Open Sans"/>
              </a:rPr>
              <a:t>in accordance with the terms of a shareholder agreement</a:t>
            </a:r>
          </a:p>
          <a:p>
            <a:pPr marL="896938"/>
            <a:endParaRPr lang="en-GB" sz="1200" dirty="0">
              <a:solidFill>
                <a:schemeClr val="dk1"/>
              </a:solidFill>
              <a:latin typeface="Open Sans"/>
              <a:ea typeface="Open Sans"/>
              <a:cs typeface="Open Sans"/>
              <a:sym typeface="Open Sans"/>
            </a:endParaRPr>
          </a:p>
          <a:p>
            <a:pPr marL="985838" indent="-985838"/>
            <a:r>
              <a:rPr lang="en-GB" sz="1200" dirty="0">
                <a:solidFill>
                  <a:schemeClr val="dk1"/>
                </a:solidFill>
                <a:latin typeface="Open Sans"/>
                <a:ea typeface="Open Sans"/>
                <a:cs typeface="Open Sans"/>
                <a:sym typeface="Open Sans"/>
              </a:rPr>
              <a:t>2020 &amp; 2021	The petition </a:t>
            </a:r>
            <a:r>
              <a:rPr lang="en-GB" sz="1200" dirty="0">
                <a:solidFill>
                  <a:srgbClr val="212529"/>
                </a:solidFill>
              </a:rPr>
              <a:t>underwent various amendments</a:t>
            </a:r>
          </a:p>
          <a:p>
            <a:endParaRPr lang="en-GB" sz="1200" dirty="0">
              <a:solidFill>
                <a:srgbClr val="212529"/>
              </a:solidFill>
              <a:latin typeface="Open Sans"/>
              <a:ea typeface="Open Sans"/>
              <a:cs typeface="Open Sans"/>
              <a:sym typeface="Open Sans"/>
            </a:endParaRPr>
          </a:p>
          <a:p>
            <a:pPr marL="985838" indent="-985838">
              <a:buAutoNum type="arabicPlain" startAt="2022"/>
            </a:pPr>
            <a:r>
              <a:rPr lang="en-GB" sz="1200" i="1" dirty="0">
                <a:solidFill>
                  <a:srgbClr val="212529"/>
                </a:solidFill>
                <a:latin typeface="Open Sans"/>
                <a:ea typeface="Open Sans"/>
                <a:cs typeface="Open Sans"/>
                <a:sym typeface="Open Sans"/>
              </a:rPr>
              <a:t>Z </a:t>
            </a:r>
            <a:r>
              <a:rPr lang="en-GB" sz="1200" dirty="0">
                <a:solidFill>
                  <a:srgbClr val="212529"/>
                </a:solidFill>
                <a:latin typeface="Open Sans"/>
                <a:ea typeface="Open Sans"/>
                <a:cs typeface="Open Sans"/>
                <a:sym typeface="Open Sans"/>
              </a:rPr>
              <a:t>asked for permission to amend the petition again, alleging its wrongful exclusion from a bonus share issue in 2016, as a result of the directors breaching their statutory duties.</a:t>
            </a:r>
          </a:p>
          <a:p>
            <a:pPr marL="985838" indent="-985838">
              <a:buAutoNum type="arabicPlain" startAt="2022"/>
            </a:pPr>
            <a:endParaRPr lang="en-GB" sz="1200" dirty="0">
              <a:solidFill>
                <a:srgbClr val="212529"/>
              </a:solidFill>
              <a:latin typeface="Open Sans"/>
              <a:ea typeface="Open Sans"/>
              <a:cs typeface="Open Sans"/>
              <a:sym typeface="Open Sans"/>
            </a:endParaRPr>
          </a:p>
          <a:p>
            <a:pPr marL="985838"/>
            <a:r>
              <a:rPr lang="en-GB" sz="1200" i="1" dirty="0">
                <a:solidFill>
                  <a:srgbClr val="212529"/>
                </a:solidFill>
                <a:latin typeface="Open Sans"/>
                <a:ea typeface="Open Sans"/>
                <a:cs typeface="Open Sans"/>
                <a:sym typeface="Open Sans"/>
              </a:rPr>
              <a:t>THG</a:t>
            </a:r>
            <a:r>
              <a:rPr lang="en-GB" sz="1200" dirty="0">
                <a:solidFill>
                  <a:srgbClr val="212529"/>
                </a:solidFill>
                <a:latin typeface="Open Sans"/>
                <a:ea typeface="Open Sans"/>
                <a:cs typeface="Open Sans"/>
                <a:sym typeface="Open Sans"/>
              </a:rPr>
              <a:t> alleged that this amendment has not been brought in time</a:t>
            </a:r>
          </a:p>
          <a:p>
            <a:pPr marL="985838"/>
            <a:endParaRPr lang="en-GB" sz="1200" dirty="0">
              <a:solidFill>
                <a:srgbClr val="212529"/>
              </a:solidFill>
              <a:latin typeface="Open Sans"/>
              <a:ea typeface="Open Sans"/>
              <a:cs typeface="Open Sans"/>
              <a:sym typeface="Open Sans"/>
            </a:endParaRPr>
          </a:p>
          <a:p>
            <a:pPr marL="985838" indent="-985838">
              <a:buAutoNum type="arabicPlain" startAt="2023"/>
            </a:pPr>
            <a:r>
              <a:rPr lang="en-GB" sz="1200" dirty="0">
                <a:solidFill>
                  <a:srgbClr val="212529"/>
                </a:solidFill>
                <a:latin typeface="Open Sans"/>
                <a:ea typeface="Open Sans"/>
                <a:cs typeface="Open Sans"/>
                <a:sym typeface="Open Sans"/>
              </a:rPr>
              <a:t>High Court held that amendment could still be brought because by previous case law unfair prejudice petitions were not subject to any statutory period of limitation</a:t>
            </a:r>
          </a:p>
          <a:p>
            <a:pPr marL="985838" indent="-985838">
              <a:buAutoNum type="arabicPlain" startAt="2023"/>
            </a:pPr>
            <a:endParaRPr lang="en-GB" sz="1200" dirty="0">
              <a:solidFill>
                <a:srgbClr val="212529"/>
              </a:solidFill>
              <a:latin typeface="Open Sans"/>
              <a:ea typeface="Open Sans"/>
              <a:cs typeface="Open Sans"/>
              <a:sym typeface="Open Sans"/>
            </a:endParaRPr>
          </a:p>
          <a:p>
            <a:pPr marL="985838"/>
            <a:r>
              <a:rPr lang="en-GB" sz="1200" i="1" dirty="0">
                <a:solidFill>
                  <a:srgbClr val="212529"/>
                </a:solidFill>
                <a:latin typeface="Open Sans"/>
                <a:ea typeface="Open Sans"/>
                <a:cs typeface="Open Sans"/>
                <a:sym typeface="Open Sans"/>
              </a:rPr>
              <a:t>THG</a:t>
            </a:r>
            <a:r>
              <a:rPr lang="en-GB" sz="1200" dirty="0">
                <a:solidFill>
                  <a:srgbClr val="212529"/>
                </a:solidFill>
                <a:latin typeface="Open Sans"/>
                <a:ea typeface="Open Sans"/>
                <a:cs typeface="Open Sans"/>
                <a:sym typeface="Open Sans"/>
              </a:rPr>
              <a:t> appealed</a:t>
            </a:r>
          </a:p>
          <a:p>
            <a:pPr marL="985838" indent="-985838">
              <a:buAutoNum type="arabicPlain" startAt="2022"/>
            </a:pPr>
            <a:endParaRPr lang="en-GB" sz="1200" dirty="0">
              <a:solidFill>
                <a:srgbClr val="212529"/>
              </a:solidFill>
              <a:latin typeface="Open Sans"/>
              <a:ea typeface="Open Sans"/>
              <a:cs typeface="Open Sans"/>
              <a:sym typeface="Open Sans"/>
            </a:endParaRPr>
          </a:p>
          <a:p>
            <a:pPr marL="985838" indent="-985838">
              <a:buAutoNum type="arabicPlain" startAt="2022"/>
            </a:pPr>
            <a:endParaRPr lang="en-GB" sz="1200" dirty="0">
              <a:solidFill>
                <a:srgbClr val="212529"/>
              </a:solidFill>
              <a:latin typeface="Open Sans"/>
              <a:ea typeface="Open Sans"/>
              <a:cs typeface="Open Sans"/>
              <a:sym typeface="Open Sans"/>
            </a:endParaRPr>
          </a:p>
          <a:p>
            <a:pPr marL="985838" indent="-985838">
              <a:buAutoNum type="arabicPlain" startAt="2022"/>
            </a:pPr>
            <a:endParaRPr lang="en-GB" sz="1200" dirty="0">
              <a:solidFill>
                <a:schemeClr val="dk1"/>
              </a:solidFill>
              <a:latin typeface="Open Sans"/>
              <a:ea typeface="Open Sans"/>
              <a:cs typeface="Open Sans"/>
              <a:sym typeface="Open Sans"/>
            </a:endParaRPr>
          </a:p>
          <a:p>
            <a:pPr marL="685800" lvl="1" indent="-228600">
              <a:buAutoNum type="arabicPlain" startAt="2019"/>
            </a:pPr>
            <a:endParaRPr sz="12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97661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781128" y="1072557"/>
            <a:ext cx="4345500" cy="892512"/>
          </a:xfrm>
          <a:prstGeom prst="rect">
            <a:avLst/>
          </a:prstGeom>
          <a:noFill/>
          <a:ln>
            <a:noFill/>
          </a:ln>
        </p:spPr>
        <p:txBody>
          <a:bodyPr spcFirstLastPara="1" wrap="square" lIns="0" tIns="45700" rIns="91425" bIns="45700" anchor="t" anchorCtr="0">
            <a:spAutoFit/>
          </a:bodyPr>
          <a:lstStyle/>
          <a:p>
            <a:r>
              <a:rPr lang="en-US" sz="5200" b="1" dirty="0">
                <a:solidFill>
                  <a:srgbClr val="1E3547"/>
                </a:solidFill>
                <a:latin typeface="Open Sans"/>
                <a:ea typeface="Open Sans"/>
                <a:cs typeface="Open Sans"/>
                <a:sym typeface="Open Sans"/>
              </a:rPr>
              <a:t>HELD</a:t>
            </a:r>
            <a:endParaRPr sz="5200" b="1" dirty="0">
              <a:solidFill>
                <a:srgbClr val="1E3547"/>
              </a:solidFill>
              <a:latin typeface="Open Sans"/>
              <a:ea typeface="Open Sans"/>
              <a:cs typeface="Open Sans"/>
              <a:sym typeface="Open Sans"/>
            </a:endParaRP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781126" y="2180557"/>
            <a:ext cx="4696482" cy="461624"/>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THG PLC v Zedra Trust</a:t>
            </a:r>
            <a:endParaRPr sz="1100" dirty="0">
              <a:latin typeface="Open Sans"/>
              <a:ea typeface="Open Sans"/>
              <a:cs typeface="Open Sans"/>
              <a:sym typeface="Open Sans"/>
            </a:endParaRP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4935984" y="831900"/>
            <a:ext cx="6294268" cy="5047505"/>
          </a:xfrm>
          <a:prstGeom prst="rect">
            <a:avLst/>
          </a:prstGeom>
          <a:noFill/>
          <a:ln>
            <a:noFill/>
          </a:ln>
        </p:spPr>
        <p:txBody>
          <a:bodyPr spcFirstLastPara="1" wrap="square" lIns="0" tIns="91425" rIns="91425" bIns="91425" anchor="t" anchorCtr="0">
            <a:spAutoFit/>
          </a:bodyPr>
          <a:lstStyle/>
          <a:p>
            <a:pPr marL="985838" indent="-985838">
              <a:buAutoNum type="arabicPlain" startAt="2024"/>
            </a:pPr>
            <a:r>
              <a:rPr lang="en-GB" sz="1600" b="1" dirty="0">
                <a:latin typeface="Open Sans"/>
                <a:ea typeface="Open Sans"/>
                <a:cs typeface="Open Sans"/>
                <a:sym typeface="Open Sans"/>
              </a:rPr>
              <a:t>Court of Appeal</a:t>
            </a:r>
            <a:endParaRPr lang="en-GB" sz="1600" dirty="0">
              <a:latin typeface="Open Sans"/>
              <a:ea typeface="Open Sans"/>
              <a:cs typeface="Open Sans"/>
              <a:sym typeface="Open Sans"/>
            </a:endParaRPr>
          </a:p>
          <a:p>
            <a:pPr marL="985838" indent="-985838">
              <a:buAutoNum type="arabicPlain" startAt="2024"/>
            </a:pPr>
            <a:endParaRPr lang="en-GB" sz="1600" b="1" dirty="0">
              <a:solidFill>
                <a:srgbClr val="212529"/>
              </a:solidFill>
              <a:latin typeface="Open Sans"/>
              <a:ea typeface="Open Sans"/>
              <a:cs typeface="Open Sans"/>
              <a:sym typeface="Open Sans"/>
            </a:endParaRPr>
          </a:p>
          <a:p>
            <a:pPr marL="985838" indent="-985838">
              <a:buAutoNum type="arabicPlain" startAt="2024"/>
            </a:pPr>
            <a:endParaRPr lang="en-GB" sz="1600" b="1" dirty="0">
              <a:solidFill>
                <a:srgbClr val="212529"/>
              </a:solidFill>
              <a:latin typeface="Open Sans"/>
              <a:ea typeface="Open Sans"/>
              <a:cs typeface="Open Sans"/>
              <a:sym typeface="Open Sans"/>
            </a:endParaRPr>
          </a:p>
          <a:p>
            <a:pPr marL="985838" indent="-985838">
              <a:buAutoNum type="arabicPlain" startAt="2024"/>
            </a:pPr>
            <a:endParaRPr lang="en-GB" sz="1600" b="1" dirty="0">
              <a:solidFill>
                <a:srgbClr val="212529"/>
              </a:solidFill>
              <a:latin typeface="Open Sans"/>
              <a:ea typeface="Open Sans"/>
              <a:cs typeface="Open Sans"/>
              <a:sym typeface="Open Sans"/>
            </a:endParaRPr>
          </a:p>
          <a:p>
            <a:pPr marL="1438275" indent="-446088">
              <a:spcAft>
                <a:spcPts val="1200"/>
              </a:spcAft>
              <a:buFont typeface="Wingdings" panose="05000000000000000000" pitchFamily="2" charset="2"/>
              <a:buChar char="v"/>
            </a:pPr>
            <a:r>
              <a:rPr lang="en-GB" sz="1600" dirty="0">
                <a:solidFill>
                  <a:srgbClr val="212529"/>
                </a:solidFill>
                <a:ea typeface="Open Sans"/>
                <a:cs typeface="Open Sans"/>
                <a:sym typeface="Open Sans"/>
              </a:rPr>
              <a:t>There is nothing to support </a:t>
            </a:r>
            <a:r>
              <a:rPr lang="en-GB" sz="1600" dirty="0">
                <a:solidFill>
                  <a:srgbClr val="212529"/>
                </a:solidFill>
                <a:latin typeface="Open Sans"/>
                <a:ea typeface="Open Sans"/>
                <a:cs typeface="Open Sans"/>
                <a:sym typeface="Open Sans"/>
              </a:rPr>
              <a:t>the long-held assumption that limitation does not apply to unfair prejudice petitions</a:t>
            </a:r>
          </a:p>
          <a:p>
            <a:pPr marL="1438275" indent="-446088">
              <a:spcAft>
                <a:spcPts val="1200"/>
              </a:spcAft>
              <a:buFont typeface="Wingdings" panose="05000000000000000000" pitchFamily="2" charset="2"/>
              <a:buChar char="v"/>
            </a:pPr>
            <a:r>
              <a:rPr lang="en-GB" sz="1600" dirty="0">
                <a:solidFill>
                  <a:srgbClr val="212529"/>
                </a:solidFill>
                <a:latin typeface="Open Sans"/>
                <a:ea typeface="Open Sans"/>
                <a:cs typeface="Open Sans"/>
                <a:sym typeface="Open Sans"/>
              </a:rPr>
              <a:t>Statutory limitation does apply to unfair prejudice petitions</a:t>
            </a:r>
          </a:p>
          <a:p>
            <a:pPr marL="1438275" indent="-446088">
              <a:spcAft>
                <a:spcPts val="1200"/>
              </a:spcAft>
              <a:buFont typeface="Wingdings" panose="05000000000000000000" pitchFamily="2" charset="2"/>
              <a:buChar char="v"/>
            </a:pPr>
            <a:r>
              <a:rPr lang="en-GB" sz="1600" dirty="0">
                <a:solidFill>
                  <a:srgbClr val="212529"/>
                </a:solidFill>
                <a:latin typeface="Open Sans"/>
                <a:ea typeface="Open Sans"/>
                <a:cs typeface="Open Sans"/>
                <a:sym typeface="Open Sans"/>
              </a:rPr>
              <a:t>That means:</a:t>
            </a:r>
          </a:p>
          <a:p>
            <a:pPr marL="1895475" lvl="1" indent="-446088">
              <a:spcAft>
                <a:spcPts val="1200"/>
              </a:spcAft>
              <a:buFont typeface="Wingdings" panose="05000000000000000000" pitchFamily="2" charset="2"/>
              <a:buChar char="§"/>
            </a:pPr>
            <a:r>
              <a:rPr lang="en-GB" sz="1600" dirty="0">
                <a:solidFill>
                  <a:srgbClr val="212529"/>
                </a:solidFill>
                <a:latin typeface="Open Sans"/>
                <a:ea typeface="Open Sans"/>
                <a:cs typeface="Open Sans"/>
                <a:sym typeface="Open Sans"/>
              </a:rPr>
              <a:t>12-years from the date on which the cause of action accrues</a:t>
            </a:r>
          </a:p>
          <a:p>
            <a:pPr marL="1895475" lvl="1" indent="-446088">
              <a:spcAft>
                <a:spcPts val="1200"/>
              </a:spcAft>
              <a:buFont typeface="Wingdings" panose="05000000000000000000" pitchFamily="2" charset="2"/>
              <a:buChar char="§"/>
            </a:pPr>
            <a:r>
              <a:rPr lang="en-GB" sz="1600" dirty="0">
                <a:solidFill>
                  <a:srgbClr val="212529"/>
                </a:solidFill>
                <a:ea typeface="Open Sans"/>
                <a:cs typeface="Open Sans"/>
                <a:sym typeface="Open Sans"/>
              </a:rPr>
              <a:t>6-years </a:t>
            </a:r>
            <a:r>
              <a:rPr lang="en-GB" sz="1600" dirty="0">
                <a:solidFill>
                  <a:srgbClr val="212529"/>
                </a:solidFill>
                <a:latin typeface="Open Sans"/>
                <a:ea typeface="Open Sans"/>
                <a:cs typeface="Open Sans"/>
                <a:sym typeface="Open Sans"/>
              </a:rPr>
              <a:t>if the claim is for compensation or monetary relief</a:t>
            </a:r>
          </a:p>
          <a:p>
            <a:pPr marL="1438275" indent="-446088">
              <a:spcAft>
                <a:spcPts val="1200"/>
              </a:spcAft>
              <a:buFont typeface="Wingdings" panose="05000000000000000000" pitchFamily="2" charset="2"/>
              <a:buChar char="v"/>
            </a:pPr>
            <a:r>
              <a:rPr lang="en-GB" sz="1600" dirty="0">
                <a:solidFill>
                  <a:srgbClr val="212529"/>
                </a:solidFill>
                <a:latin typeface="Open Sans"/>
                <a:ea typeface="Open Sans"/>
                <a:cs typeface="Open Sans"/>
                <a:sym typeface="Open Sans"/>
              </a:rPr>
              <a:t>An unfair prejudice petition cannot be amended after the expiry of a limitation period</a:t>
            </a:r>
            <a:endParaRPr sz="16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95359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1531" y="426180"/>
            <a:ext cx="4696482" cy="1692731"/>
          </a:xfrm>
          <a:prstGeom prst="rect">
            <a:avLst/>
          </a:prstGeom>
          <a:noFill/>
          <a:ln>
            <a:noFill/>
          </a:ln>
        </p:spPr>
        <p:txBody>
          <a:bodyPr spcFirstLastPara="1" wrap="square" lIns="0" tIns="45700" rIns="91425" bIns="45700" anchor="t" anchorCtr="0">
            <a:spAutoFit/>
          </a:bodyPr>
          <a:lstStyle/>
          <a:p>
            <a:r>
              <a:rPr lang="en-US" sz="5200" b="1" dirty="0">
                <a:solidFill>
                  <a:srgbClr val="1E3547"/>
                </a:solidFill>
                <a:latin typeface="Open Sans"/>
                <a:ea typeface="Open Sans"/>
                <a:cs typeface="Open Sans"/>
                <a:sym typeface="Open Sans"/>
              </a:rPr>
              <a:t>WHY IS THIS RELEVANT?</a:t>
            </a: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461531" y="2549798"/>
            <a:ext cx="4696482" cy="461624"/>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THG PLC v Zedra Trust</a:t>
            </a:r>
            <a:endParaRPr sz="1100" dirty="0">
              <a:latin typeface="Open Sans"/>
              <a:ea typeface="Open Sans"/>
              <a:cs typeface="Open Sans"/>
              <a:sym typeface="Open Sans"/>
            </a:endParaRP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566299" y="426180"/>
            <a:ext cx="6338657" cy="5447615"/>
          </a:xfrm>
          <a:prstGeom prst="rect">
            <a:avLst/>
          </a:prstGeom>
          <a:noFill/>
          <a:ln>
            <a:noFill/>
          </a:ln>
        </p:spPr>
        <p:txBody>
          <a:bodyPr spcFirstLastPara="1" wrap="square" lIns="0" tIns="91425" rIns="91425" bIns="91425" anchor="t" anchorCtr="0">
            <a:spAutoFit/>
          </a:bodyPr>
          <a:lstStyle/>
          <a:p>
            <a:r>
              <a:rPr lang="en-GB" sz="1600" b="1" dirty="0">
                <a:solidFill>
                  <a:srgbClr val="212529"/>
                </a:solidFill>
                <a:ea typeface="Open Sans"/>
                <a:cs typeface="Open Sans"/>
                <a:sym typeface="Open Sans"/>
              </a:rPr>
              <a:t>Stale shareholder claims may no longer be brought</a:t>
            </a:r>
          </a:p>
          <a:p>
            <a:endParaRPr lang="en-GB" sz="1600" b="1" dirty="0">
              <a:solidFill>
                <a:srgbClr val="212529"/>
              </a:solidFill>
              <a:ea typeface="Open Sans"/>
              <a:cs typeface="Open Sans"/>
              <a:sym typeface="Open Sans"/>
            </a:endParaRPr>
          </a:p>
          <a:p>
            <a:r>
              <a:rPr lang="en-GB" sz="1600" b="1" dirty="0">
                <a:solidFill>
                  <a:srgbClr val="212529"/>
                </a:solidFill>
                <a:ea typeface="Open Sans"/>
                <a:cs typeface="Open Sans"/>
                <a:sym typeface="Open Sans"/>
              </a:rPr>
              <a:t>However, the circumstances which give rise to unfair prejudice claims often develop over several years</a:t>
            </a:r>
          </a:p>
          <a:p>
            <a:pPr marL="719138" indent="-446088">
              <a:spcAft>
                <a:spcPts val="1200"/>
              </a:spcAft>
              <a:buFont typeface="Wingdings" panose="05000000000000000000" pitchFamily="2" charset="2"/>
              <a:buChar char="v"/>
            </a:pPr>
            <a:endParaRPr lang="en-GB" sz="1600" dirty="0">
              <a:solidFill>
                <a:srgbClr val="212529"/>
              </a:solidFill>
              <a:ea typeface="Open Sans"/>
              <a:cs typeface="Open Sans"/>
              <a:sym typeface="Open Sans"/>
            </a:endParaRPr>
          </a:p>
          <a:p>
            <a:pPr marL="541338" indent="-452438">
              <a:spcAft>
                <a:spcPts val="1200"/>
              </a:spcAft>
              <a:buFont typeface="Wingdings" panose="05000000000000000000" pitchFamily="2" charset="2"/>
              <a:buChar char="v"/>
            </a:pPr>
            <a:r>
              <a:rPr lang="en-GB" sz="1600" dirty="0">
                <a:solidFill>
                  <a:srgbClr val="212529"/>
                </a:solidFill>
                <a:ea typeface="Open Sans"/>
                <a:cs typeface="Open Sans"/>
                <a:sym typeface="Open Sans"/>
              </a:rPr>
              <a:t>There may be a </a:t>
            </a:r>
            <a:r>
              <a:rPr lang="en-GB" sz="1600" b="1" dirty="0">
                <a:solidFill>
                  <a:srgbClr val="212529"/>
                </a:solidFill>
                <a:ea typeface="Open Sans"/>
                <a:cs typeface="Open Sans"/>
                <a:sym typeface="Open Sans"/>
              </a:rPr>
              <a:t>course of conduct over time </a:t>
            </a:r>
            <a:r>
              <a:rPr lang="en-GB" sz="1600" dirty="0">
                <a:solidFill>
                  <a:srgbClr val="212529"/>
                </a:solidFill>
                <a:ea typeface="Open Sans"/>
                <a:cs typeface="Open Sans"/>
                <a:sym typeface="Open Sans"/>
              </a:rPr>
              <a:t>which is cumulative evidence of unfair prejudice</a:t>
            </a:r>
          </a:p>
          <a:p>
            <a:pPr marL="998538" lvl="1" indent="-452438">
              <a:spcAft>
                <a:spcPts val="1200"/>
              </a:spcAft>
              <a:buFont typeface="Wingdings" panose="05000000000000000000" pitchFamily="2" charset="2"/>
              <a:buChar char="§"/>
            </a:pPr>
            <a:r>
              <a:rPr lang="en-GB" sz="1600" dirty="0">
                <a:solidFill>
                  <a:srgbClr val="212529"/>
                </a:solidFill>
                <a:ea typeface="Open Sans"/>
                <a:cs typeface="Open Sans"/>
                <a:sym typeface="Open Sans"/>
              </a:rPr>
              <a:t>Some of this conduct may be within statutory limits &amp; petition can be brought</a:t>
            </a:r>
          </a:p>
          <a:p>
            <a:pPr marL="998538" lvl="1" indent="-452438">
              <a:spcAft>
                <a:spcPts val="1200"/>
              </a:spcAft>
              <a:buFont typeface="Wingdings" panose="05000000000000000000" pitchFamily="2" charset="2"/>
              <a:buChar char="§"/>
            </a:pPr>
            <a:r>
              <a:rPr lang="en-GB" sz="1600" dirty="0">
                <a:solidFill>
                  <a:srgbClr val="212529"/>
                </a:solidFill>
                <a:ea typeface="Open Sans"/>
                <a:cs typeface="Open Sans"/>
                <a:sym typeface="Open Sans"/>
              </a:rPr>
              <a:t>Other conduct may be outside limits</a:t>
            </a:r>
          </a:p>
          <a:p>
            <a:pPr marL="719138" lvl="1" indent="-630238">
              <a:spcAft>
                <a:spcPts val="1200"/>
              </a:spcAft>
              <a:buFont typeface="Wingdings" panose="05000000000000000000" pitchFamily="2" charset="2"/>
              <a:buChar char="v"/>
            </a:pPr>
            <a:r>
              <a:rPr lang="en-GB" sz="1600" dirty="0">
                <a:solidFill>
                  <a:srgbClr val="212529"/>
                </a:solidFill>
                <a:ea typeface="Open Sans"/>
                <a:cs typeface="Open Sans"/>
                <a:sym typeface="Open Sans"/>
              </a:rPr>
              <a:t>There may be </a:t>
            </a:r>
            <a:r>
              <a:rPr lang="en-GB" sz="1600" b="1" dirty="0">
                <a:solidFill>
                  <a:srgbClr val="212529"/>
                </a:solidFill>
                <a:ea typeface="Open Sans"/>
                <a:cs typeface="Open Sans"/>
                <a:sym typeface="Open Sans"/>
              </a:rPr>
              <a:t>wrongdoing or concealment </a:t>
            </a:r>
            <a:r>
              <a:rPr lang="en-GB" sz="1600" dirty="0">
                <a:solidFill>
                  <a:srgbClr val="212529"/>
                </a:solidFill>
                <a:ea typeface="Open Sans"/>
                <a:cs typeface="Open Sans"/>
                <a:sym typeface="Open Sans"/>
              </a:rPr>
              <a:t>by shareholders or directors for a long period of time</a:t>
            </a:r>
          </a:p>
          <a:p>
            <a:pPr marL="1176338" lvl="2" indent="-630238">
              <a:spcAft>
                <a:spcPts val="1200"/>
              </a:spcAft>
              <a:buFont typeface="Wingdings" panose="05000000000000000000" pitchFamily="2" charset="2"/>
              <a:buChar char="§"/>
            </a:pPr>
            <a:r>
              <a:rPr lang="en-GB" sz="1600" dirty="0">
                <a:solidFill>
                  <a:srgbClr val="212529"/>
                </a:solidFill>
                <a:ea typeface="Open Sans"/>
                <a:cs typeface="Open Sans"/>
                <a:sym typeface="Open Sans"/>
              </a:rPr>
              <a:t>Limitation will only start when the petitioner knows about, or should reasonably know about, these actions</a:t>
            </a:r>
          </a:p>
          <a:p>
            <a:pPr marL="88900" lvl="2">
              <a:spcAft>
                <a:spcPts val="1200"/>
              </a:spcAft>
            </a:pPr>
            <a:r>
              <a:rPr lang="en-GB" sz="1600" b="1" dirty="0">
                <a:solidFill>
                  <a:srgbClr val="212529"/>
                </a:solidFill>
                <a:ea typeface="Open Sans"/>
                <a:cs typeface="Open Sans"/>
                <a:sym typeface="Open Sans"/>
              </a:rPr>
              <a:t>BUT – time limits do apply to unfair prejudice claims &amp; should be clarified as soon as possible</a:t>
            </a:r>
            <a:endParaRPr sz="1600" dirty="0">
              <a:solidFill>
                <a:schemeClr val="dk1"/>
              </a:solidFill>
              <a:ea typeface="Open Sans"/>
              <a:cs typeface="Open Sans"/>
              <a:sym typeface="Open Sans"/>
            </a:endParaRPr>
          </a:p>
        </p:txBody>
      </p:sp>
    </p:spTree>
    <p:extLst>
      <p:ext uri="{BB962C8B-B14F-4D97-AF65-F5344CB8AC3E}">
        <p14:creationId xmlns:p14="http://schemas.microsoft.com/office/powerpoint/2010/main" val="3730031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0;g24f4eefcc81_0_147">
            <a:extLst>
              <a:ext uri="{FF2B5EF4-FFF2-40B4-BE49-F238E27FC236}">
                <a16:creationId xmlns:a16="http://schemas.microsoft.com/office/drawing/2014/main" id="{BAD8C878-3FE4-E2B6-F67A-FEFCB9BCE366}"/>
              </a:ext>
            </a:extLst>
          </p:cNvPr>
          <p:cNvSpPr txBox="1"/>
          <p:nvPr/>
        </p:nvSpPr>
        <p:spPr>
          <a:xfrm>
            <a:off x="587489" y="902463"/>
            <a:ext cx="5508511" cy="2492950"/>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GB" sz="5200" b="1" dirty="0">
                <a:solidFill>
                  <a:srgbClr val="1E3547"/>
                </a:solidFill>
                <a:latin typeface="Open Sans"/>
                <a:ea typeface="Open Sans"/>
                <a:cs typeface="Open Sans"/>
                <a:sym typeface="Open Sans"/>
              </a:rPr>
              <a:t>DO DIRECTORS HAVE A DUTY TO BE GREEN?</a:t>
            </a:r>
          </a:p>
        </p:txBody>
      </p:sp>
      <p:sp>
        <p:nvSpPr>
          <p:cNvPr id="3" name="TextBox 2">
            <a:extLst>
              <a:ext uri="{FF2B5EF4-FFF2-40B4-BE49-F238E27FC236}">
                <a16:creationId xmlns:a16="http://schemas.microsoft.com/office/drawing/2014/main" id="{2F2413A2-E26C-0D18-A500-4DE150D83FF6}"/>
              </a:ext>
            </a:extLst>
          </p:cNvPr>
          <p:cNvSpPr txBox="1"/>
          <p:nvPr/>
        </p:nvSpPr>
        <p:spPr>
          <a:xfrm>
            <a:off x="6237668" y="779312"/>
            <a:ext cx="4833867" cy="5232202"/>
          </a:xfrm>
          <a:prstGeom prst="rect">
            <a:avLst/>
          </a:prstGeom>
          <a:noFill/>
          <a:ln>
            <a:noFill/>
          </a:ln>
        </p:spPr>
        <p:txBody>
          <a:bodyPr wrap="square" rtlCol="0">
            <a:spAutoFit/>
          </a:bodyPr>
          <a:lstStyle/>
          <a:p>
            <a:pPr marL="285750" indent="-285750">
              <a:buFont typeface="Wingdings" panose="05000000000000000000" pitchFamily="2" charset="2"/>
              <a:buChar char="v"/>
            </a:pPr>
            <a:endParaRPr lang="en-GB" dirty="0"/>
          </a:p>
          <a:p>
            <a:endParaRPr lang="en-GB" dirty="0"/>
          </a:p>
          <a:p>
            <a:pPr marL="285750" indent="-285750">
              <a:buFont typeface="Wingdings" panose="05000000000000000000" pitchFamily="2" charset="2"/>
              <a:buChar char="v"/>
            </a:pPr>
            <a:r>
              <a:rPr lang="en-GB" sz="2000" dirty="0"/>
              <a:t>Increase in climate-related litigation</a:t>
            </a:r>
          </a:p>
          <a:p>
            <a:endParaRPr lang="en-GB" sz="2000" dirty="0"/>
          </a:p>
          <a:p>
            <a:pPr marL="285750" indent="-285750">
              <a:buFont typeface="Wingdings" panose="05000000000000000000" pitchFamily="2" charset="2"/>
              <a:buChar char="v"/>
            </a:pPr>
            <a:r>
              <a:rPr lang="en-GB" sz="2000" dirty="0"/>
              <a:t>2000 case across 65 jurisdictions in the past 5 years.</a:t>
            </a:r>
          </a:p>
          <a:p>
            <a:pPr marL="285750" indent="-285750">
              <a:buFont typeface="Wingdings" panose="05000000000000000000" pitchFamily="2" charset="2"/>
              <a:buChar char="v"/>
            </a:pPr>
            <a:endParaRPr lang="en-GB" sz="2000" dirty="0"/>
          </a:p>
          <a:p>
            <a:pPr marL="285750" indent="-285750">
              <a:buFont typeface="Wingdings" panose="05000000000000000000" pitchFamily="2" charset="2"/>
              <a:buChar char="v"/>
            </a:pPr>
            <a:r>
              <a:rPr lang="en-GB" sz="2000" dirty="0"/>
              <a:t>UK the second highest number of cases worldwide</a:t>
            </a:r>
          </a:p>
          <a:p>
            <a:pPr marL="285750" indent="-285750">
              <a:buFont typeface="Wingdings" panose="05000000000000000000" pitchFamily="2" charset="2"/>
              <a:buChar char="v"/>
            </a:pPr>
            <a:endParaRPr lang="en-GB" sz="2000" dirty="0"/>
          </a:p>
          <a:p>
            <a:pPr marL="285750" indent="-285750">
              <a:buFont typeface="Wingdings" panose="05000000000000000000" pitchFamily="2" charset="2"/>
              <a:buChar char="v"/>
            </a:pPr>
            <a:r>
              <a:rPr lang="en-GB" sz="2000" dirty="0"/>
              <a:t>Source: </a:t>
            </a:r>
            <a:r>
              <a:rPr lang="en-GB" sz="2000" i="1" dirty="0"/>
              <a:t>London School of Economics’ Global Trend in Climate Change Litigation 2023 and 2024</a:t>
            </a:r>
            <a:r>
              <a:rPr lang="en-GB" sz="2000" dirty="0"/>
              <a:t>, by Joana Setzer and Catherine Higham &amp; Global Climate Litigation Report 2023 Status Review</a:t>
            </a:r>
          </a:p>
          <a:p>
            <a:pPr marL="285750" indent="-285750">
              <a:buFont typeface="Wingdings" panose="05000000000000000000" pitchFamily="2" charset="2"/>
              <a:buChar char="v"/>
            </a:pPr>
            <a:endParaRPr lang="en-GB" dirty="0"/>
          </a:p>
        </p:txBody>
      </p:sp>
    </p:spTree>
    <p:extLst>
      <p:ext uri="{BB962C8B-B14F-4D97-AF65-F5344CB8AC3E}">
        <p14:creationId xmlns:p14="http://schemas.microsoft.com/office/powerpoint/2010/main" val="141759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EC735-F082-695A-29C5-1186181A5094}"/>
              </a:ext>
            </a:extLst>
          </p:cNvPr>
          <p:cNvSpPr txBox="1"/>
          <p:nvPr/>
        </p:nvSpPr>
        <p:spPr>
          <a:xfrm>
            <a:off x="499347" y="756965"/>
            <a:ext cx="10612192" cy="5139869"/>
          </a:xfrm>
          <a:prstGeom prst="rect">
            <a:avLst/>
          </a:prstGeom>
          <a:noFill/>
        </p:spPr>
        <p:txBody>
          <a:bodyPr wrap="square" rtlCol="0">
            <a:spAutoFit/>
          </a:bodyPr>
          <a:lstStyle/>
          <a:p>
            <a:pPr>
              <a:defRPr/>
            </a:pPr>
            <a:r>
              <a:rPr kumimoji="0" lang="en-US" sz="3600" b="1" i="0" u="none" strike="noStrike" kern="1200" cap="none" spc="0" normalizeH="0" baseline="0" noProof="0" dirty="0">
                <a:ln>
                  <a:noFill/>
                </a:ln>
                <a:solidFill>
                  <a:srgbClr val="1E3547"/>
                </a:solidFill>
                <a:effectLst/>
                <a:uLnTx/>
                <a:uFillTx/>
                <a:latin typeface="Open Sans"/>
                <a:ea typeface="Open Sans"/>
                <a:cs typeface="Open Sans"/>
                <a:sym typeface="Open Sans"/>
              </a:rPr>
              <a:t>DIRECTORS’ DUTIES</a:t>
            </a:r>
          </a:p>
          <a:p>
            <a:pPr>
              <a:defRPr/>
            </a:pPr>
            <a:r>
              <a:rPr kumimoji="0" lang="en-GB" sz="3600" b="1" i="0" u="none" strike="noStrike" kern="1200" cap="none" spc="0" normalizeH="0" baseline="0" noProof="0" dirty="0">
                <a:ln>
                  <a:noFill/>
                </a:ln>
                <a:solidFill>
                  <a:srgbClr val="89999A"/>
                </a:solidFill>
                <a:effectLst/>
                <a:uLnTx/>
                <a:uFillTx/>
                <a:latin typeface="Open Sans"/>
                <a:ea typeface="Open Sans"/>
                <a:cs typeface="Open Sans"/>
                <a:sym typeface="Open Sans"/>
              </a:rPr>
              <a:t>Companies Act 2006</a:t>
            </a:r>
            <a:endParaRPr kumimoji="0" lang="en-GB" sz="3600" b="1" i="0" u="none" strike="noStrike" kern="1200" cap="none" spc="0" normalizeH="0" baseline="0" noProof="0" dirty="0">
              <a:ln>
                <a:noFill/>
              </a:ln>
              <a:solidFill>
                <a:prstClr val="black"/>
              </a:solidFill>
              <a:effectLst/>
              <a:uLnTx/>
              <a:uFillTx/>
              <a:latin typeface="Open Sans"/>
              <a:ea typeface="Open Sans"/>
              <a:cs typeface="Open Sans"/>
              <a:sym typeface="Open Sans"/>
            </a:endParaRPr>
          </a:p>
          <a:p>
            <a:pPr algn="l"/>
            <a:endParaRPr lang="en-GB" b="1" dirty="0">
              <a:solidFill>
                <a:srgbClr val="000000"/>
              </a:solidFill>
            </a:endParaRPr>
          </a:p>
          <a:p>
            <a:pPr algn="l"/>
            <a:r>
              <a:rPr lang="en-GB" sz="1600" b="1" i="0" dirty="0">
                <a:solidFill>
                  <a:srgbClr val="000000"/>
                </a:solidFill>
                <a:effectLst/>
              </a:rPr>
              <a:t>s171	</a:t>
            </a:r>
            <a:r>
              <a:rPr lang="en-GB" sz="1600" i="0" dirty="0">
                <a:solidFill>
                  <a:srgbClr val="000000"/>
                </a:solidFill>
                <a:effectLst/>
              </a:rPr>
              <a:t>Duty to act within powers</a:t>
            </a:r>
          </a:p>
          <a:p>
            <a:pPr algn="just"/>
            <a:r>
              <a:rPr lang="en-GB" sz="1600" b="0" i="0" dirty="0">
                <a:solidFill>
                  <a:srgbClr val="1E1E1E"/>
                </a:solidFill>
                <a:effectLst/>
              </a:rPr>
              <a:t>	</a:t>
            </a:r>
            <a:endParaRPr lang="en-GB" sz="1600" dirty="0">
              <a:solidFill>
                <a:srgbClr val="1E1E1E"/>
              </a:solidFill>
            </a:endParaRPr>
          </a:p>
          <a:p>
            <a:pPr algn="l"/>
            <a:r>
              <a:rPr lang="en-GB" sz="1600" b="1" i="0" dirty="0">
                <a:solidFill>
                  <a:srgbClr val="000000"/>
                </a:solidFill>
                <a:effectLst/>
              </a:rPr>
              <a:t>s172	</a:t>
            </a:r>
            <a:r>
              <a:rPr lang="en-GB" sz="1600" i="0" dirty="0">
                <a:solidFill>
                  <a:srgbClr val="000000"/>
                </a:solidFill>
                <a:effectLst/>
              </a:rPr>
              <a:t>Duty to promote the success of the company</a:t>
            </a:r>
          </a:p>
          <a:p>
            <a:pPr algn="l"/>
            <a:endParaRPr lang="en-GB" sz="1600" dirty="0">
              <a:solidFill>
                <a:srgbClr val="000000"/>
              </a:solidFill>
            </a:endParaRPr>
          </a:p>
          <a:p>
            <a:pPr algn="l"/>
            <a:r>
              <a:rPr lang="en-GB" sz="1600" b="1" i="0" dirty="0">
                <a:solidFill>
                  <a:srgbClr val="000000"/>
                </a:solidFill>
                <a:effectLst/>
              </a:rPr>
              <a:t>s173	</a:t>
            </a:r>
            <a:r>
              <a:rPr lang="en-GB" sz="1600" i="0" dirty="0">
                <a:solidFill>
                  <a:srgbClr val="000000"/>
                </a:solidFill>
                <a:effectLst/>
              </a:rPr>
              <a:t>Duty to exercise independent judgment</a:t>
            </a:r>
          </a:p>
          <a:p>
            <a:pPr algn="l"/>
            <a:endParaRPr lang="en-GB" sz="1600" b="1" dirty="0">
              <a:solidFill>
                <a:srgbClr val="000000"/>
              </a:solidFill>
            </a:endParaRPr>
          </a:p>
          <a:p>
            <a:pPr algn="l"/>
            <a:r>
              <a:rPr lang="en-GB" sz="1600" b="1" dirty="0">
                <a:solidFill>
                  <a:srgbClr val="000000"/>
                </a:solidFill>
              </a:rPr>
              <a:t>s174	</a:t>
            </a:r>
            <a:r>
              <a:rPr lang="en-GB" sz="1600" dirty="0">
                <a:solidFill>
                  <a:srgbClr val="000000"/>
                </a:solidFill>
              </a:rPr>
              <a:t>Duty to exercise reasonable care, skill and diligence</a:t>
            </a:r>
          </a:p>
          <a:p>
            <a:pPr algn="l"/>
            <a:endParaRPr lang="en-GB" sz="1600" b="1" i="0" dirty="0">
              <a:solidFill>
                <a:srgbClr val="000000"/>
              </a:solidFill>
              <a:effectLst/>
            </a:endParaRPr>
          </a:p>
          <a:p>
            <a:pPr algn="l"/>
            <a:r>
              <a:rPr lang="en-GB" sz="1600" b="1" dirty="0">
                <a:solidFill>
                  <a:srgbClr val="000000"/>
                </a:solidFill>
              </a:rPr>
              <a:t>s</a:t>
            </a:r>
            <a:r>
              <a:rPr lang="en-GB" sz="1600" b="1" i="0" dirty="0">
                <a:solidFill>
                  <a:srgbClr val="000000"/>
                </a:solidFill>
                <a:effectLst/>
              </a:rPr>
              <a:t>175	</a:t>
            </a:r>
            <a:r>
              <a:rPr lang="en-GB" sz="1600" i="0" dirty="0">
                <a:solidFill>
                  <a:srgbClr val="000000"/>
                </a:solidFill>
                <a:effectLst/>
              </a:rPr>
              <a:t>Duty to avoid conflicts of interest</a:t>
            </a:r>
          </a:p>
          <a:p>
            <a:pPr algn="l"/>
            <a:endParaRPr lang="en-GB" sz="1600" b="1" dirty="0">
              <a:solidFill>
                <a:srgbClr val="000000"/>
              </a:solidFill>
            </a:endParaRPr>
          </a:p>
          <a:p>
            <a:pPr algn="l"/>
            <a:r>
              <a:rPr lang="en-GB" sz="1600" b="1" i="0" dirty="0">
                <a:solidFill>
                  <a:srgbClr val="000000"/>
                </a:solidFill>
                <a:effectLst/>
              </a:rPr>
              <a:t>s176	</a:t>
            </a:r>
            <a:r>
              <a:rPr lang="en-GB" sz="1600" i="0" dirty="0">
                <a:solidFill>
                  <a:srgbClr val="000000"/>
                </a:solidFill>
                <a:effectLst/>
              </a:rPr>
              <a:t>Duty not to accept benefits from third parties</a:t>
            </a:r>
          </a:p>
          <a:p>
            <a:pPr algn="l"/>
            <a:endParaRPr lang="en-GB" sz="1600" b="1" dirty="0">
              <a:solidFill>
                <a:srgbClr val="000000"/>
              </a:solidFill>
            </a:endParaRPr>
          </a:p>
          <a:p>
            <a:pPr algn="l"/>
            <a:r>
              <a:rPr lang="en-GB" sz="1600" b="1" dirty="0">
                <a:solidFill>
                  <a:srgbClr val="000000"/>
                </a:solidFill>
              </a:rPr>
              <a:t>s</a:t>
            </a:r>
            <a:r>
              <a:rPr lang="en-GB" sz="1600" b="1" i="0" dirty="0">
                <a:solidFill>
                  <a:srgbClr val="000000"/>
                </a:solidFill>
                <a:effectLst/>
              </a:rPr>
              <a:t>177	</a:t>
            </a:r>
            <a:r>
              <a:rPr lang="en-GB" sz="1600" i="0" dirty="0">
                <a:solidFill>
                  <a:srgbClr val="000000"/>
                </a:solidFill>
                <a:effectLst/>
              </a:rPr>
              <a:t>Duty to declare interest in proposed transaction or arrangement</a:t>
            </a:r>
          </a:p>
          <a:p>
            <a:pPr algn="l"/>
            <a:endParaRPr lang="en-GB" b="0" i="0" dirty="0">
              <a:solidFill>
                <a:srgbClr val="1E1E1E"/>
              </a:solidFill>
              <a:effectLst/>
              <a:latin typeface="arial" panose="020B0604020202020204" pitchFamily="34" charset="0"/>
            </a:endParaRPr>
          </a:p>
        </p:txBody>
      </p:sp>
    </p:spTree>
    <p:extLst>
      <p:ext uri="{BB962C8B-B14F-4D97-AF65-F5344CB8AC3E}">
        <p14:creationId xmlns:p14="http://schemas.microsoft.com/office/powerpoint/2010/main" val="148301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3327" y="905175"/>
            <a:ext cx="6728254" cy="1354176"/>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GB" sz="5200" b="1" dirty="0">
                <a:solidFill>
                  <a:srgbClr val="1E3547"/>
                </a:solidFill>
                <a:latin typeface="Open Sans"/>
                <a:ea typeface="Open Sans"/>
                <a:cs typeface="Open Sans"/>
                <a:sym typeface="Open Sans"/>
              </a:rPr>
              <a:t>SECTION 172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89999A"/>
                </a:solidFill>
                <a:effectLst/>
                <a:uLnTx/>
                <a:uFillTx/>
                <a:latin typeface="Open Sans"/>
                <a:ea typeface="Open Sans"/>
                <a:cs typeface="Open Sans"/>
                <a:sym typeface="Open Sans"/>
              </a:rPr>
              <a:t>COMPANIES ACT 2006</a:t>
            </a:r>
            <a:endParaRPr kumimoji="0" lang="en-GB" sz="2800" b="1" i="0" u="none" strike="noStrike" kern="1200" cap="none" spc="0" normalizeH="0" baseline="0" noProof="0" dirty="0">
              <a:ln>
                <a:noFill/>
              </a:ln>
              <a:solidFill>
                <a:prstClr val="black"/>
              </a:solidFill>
              <a:effectLst/>
              <a:uLnTx/>
              <a:uFillTx/>
              <a:latin typeface="Open Sans"/>
              <a:ea typeface="Open Sans"/>
              <a:cs typeface="Open Sans"/>
              <a:sym typeface="Open Sans"/>
            </a:endParaRP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000419" y="966802"/>
            <a:ext cx="6728254" cy="4924395"/>
          </a:xfrm>
          <a:prstGeom prst="rect">
            <a:avLst/>
          </a:prstGeom>
          <a:noFill/>
          <a:ln w="19050">
            <a:noFill/>
          </a:ln>
        </p:spPr>
        <p:txBody>
          <a:bodyPr spcFirstLastPara="1" wrap="square" lIns="0" tIns="91425" rIns="91425" bIns="91425" anchor="t" anchorCtr="0">
            <a:spAutoFit/>
          </a:bodyPr>
          <a:lstStyle/>
          <a:p>
            <a:pPr marL="177800" marR="0" lvl="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Open Sans"/>
                <a:ea typeface="Open Sans"/>
                <a:cs typeface="Open Sans"/>
                <a:sym typeface="Open Sans"/>
              </a:rPr>
              <a:t>Duty to promote the success of the company</a:t>
            </a:r>
          </a:p>
          <a:p>
            <a:pPr marL="177800" marR="0" lvl="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Open Sans"/>
              <a:ea typeface="Open Sans"/>
              <a:cs typeface="Open Sans"/>
              <a:sym typeface="Open Sans"/>
            </a:endParaRPr>
          </a:p>
          <a:p>
            <a:pPr marL="444500" marR="0" lvl="0" indent="-266700" algn="l" defTabSz="914400" rtl="0" eaLnBrk="1" fontAlgn="auto" latinLnBrk="0" hangingPunct="1">
              <a:lnSpc>
                <a:spcPct val="100000"/>
              </a:lnSpc>
              <a:spcBef>
                <a:spcPts val="0"/>
              </a:spcBef>
              <a:spcAft>
                <a:spcPts val="0"/>
              </a:spcAft>
              <a:buClrTx/>
              <a:buSzTx/>
              <a:buFontTx/>
              <a:buAutoNum type="arabicParenBoth"/>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A director of a company must act in the way he considers, in good faith, would be most likely to promote the success of the company for the </a:t>
            </a:r>
            <a:r>
              <a:rPr kumimoji="0" lang="en-GB" sz="1400" b="1" i="0" u="none" strike="noStrike" kern="1200" cap="none" spc="0" normalizeH="0" baseline="0" noProof="0" dirty="0">
                <a:ln>
                  <a:noFill/>
                </a:ln>
                <a:solidFill>
                  <a:prstClr val="black"/>
                </a:solidFill>
                <a:effectLst/>
                <a:uLnTx/>
                <a:uFillTx/>
                <a:latin typeface="Open Sans"/>
                <a:ea typeface="Open Sans"/>
                <a:cs typeface="Open Sans"/>
                <a:sym typeface="Open Sans"/>
              </a:rPr>
              <a:t>benefit of its members </a:t>
            </a: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as a whole, and in doing so have regard (amongst other matters) to–</a:t>
            </a:r>
          </a:p>
          <a:p>
            <a:pPr marL="177800"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a:p>
            <a:pPr marL="444500" marR="0" lvl="0" algn="l" defTabSz="914400" rtl="0" eaLnBrk="1" fontAlgn="auto" latinLnBrk="0" hangingPunct="1">
              <a:lnSpc>
                <a:spcPct val="100000"/>
              </a:lnSpc>
              <a:spcBef>
                <a:spcPts val="0"/>
              </a:spcBef>
              <a:spcAft>
                <a:spcPts val="0"/>
              </a:spcAft>
              <a:buClrTx/>
              <a:buSzTx/>
              <a:buFontTx/>
              <a:buNone/>
              <a:tabLst>
                <a:tab pos="444500" algn="l"/>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(a)  the likely consequences of any decision in the long term,</a:t>
            </a:r>
          </a:p>
          <a:p>
            <a:pPr marL="444500" marR="0" lvl="0" algn="l" defTabSz="914400" rtl="0" eaLnBrk="1" fontAlgn="auto" latinLnBrk="0" hangingPunct="1">
              <a:lnSpc>
                <a:spcPct val="100000"/>
              </a:lnSpc>
              <a:spcBef>
                <a:spcPts val="0"/>
              </a:spcBef>
              <a:spcAft>
                <a:spcPts val="0"/>
              </a:spcAft>
              <a:buClrTx/>
              <a:buSzTx/>
              <a:buFontTx/>
              <a:buNone/>
              <a:tabLst>
                <a:tab pos="444500" algn="l"/>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(b)  the interests of the company's </a:t>
            </a:r>
            <a:r>
              <a:rPr kumimoji="0" lang="en-GB" sz="1400" b="1" i="0" u="none" strike="noStrike" kern="1200" cap="none" spc="0" normalizeH="0" baseline="0" noProof="0" dirty="0">
                <a:ln>
                  <a:noFill/>
                </a:ln>
                <a:solidFill>
                  <a:prstClr val="black"/>
                </a:solidFill>
                <a:effectLst/>
                <a:uLnTx/>
                <a:uFillTx/>
                <a:latin typeface="Open Sans"/>
                <a:ea typeface="Open Sans"/>
                <a:cs typeface="Open Sans"/>
                <a:sym typeface="Open Sans"/>
              </a:rPr>
              <a:t>employees</a:t>
            </a: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a:t>
            </a:r>
          </a:p>
          <a:p>
            <a:pPr marL="714375" marR="0" lvl="0" indent="-266700" algn="l" defTabSz="914400" rtl="0" eaLnBrk="1" fontAlgn="auto" latinLnBrk="0" hangingPunct="1">
              <a:lnSpc>
                <a:spcPct val="100000"/>
              </a:lnSpc>
              <a:spcBef>
                <a:spcPts val="0"/>
              </a:spcBef>
              <a:spcAft>
                <a:spcPts val="0"/>
              </a:spcAft>
              <a:buClrTx/>
              <a:buSzTx/>
              <a:buFontTx/>
              <a:buNone/>
              <a:tabLst>
                <a:tab pos="895350" algn="l"/>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(c)  the need to foster the company's business relationships with suppliers, customers and others,</a:t>
            </a:r>
          </a:p>
          <a:p>
            <a:pPr marL="714375" marR="0" lvl="0" indent="-269875" algn="l" defTabSz="914400" rtl="0" eaLnBrk="1" fontAlgn="auto" latinLnBrk="0" hangingPunct="1">
              <a:lnSpc>
                <a:spcPct val="100000"/>
              </a:lnSpc>
              <a:spcBef>
                <a:spcPts val="0"/>
              </a:spcBef>
              <a:spcAft>
                <a:spcPts val="0"/>
              </a:spcAft>
              <a:buClrTx/>
              <a:buSzTx/>
              <a:buFontTx/>
              <a:buNone/>
              <a:tabLst>
                <a:tab pos="444500" algn="l"/>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(d)  the impact of the company's operations on </a:t>
            </a:r>
            <a:r>
              <a:rPr kumimoji="0" lang="en-GB" sz="1400" b="1" i="0" u="none" strike="noStrike" kern="1200" cap="none" spc="0" normalizeH="0" baseline="0" noProof="0" dirty="0">
                <a:ln>
                  <a:noFill/>
                </a:ln>
                <a:solidFill>
                  <a:prstClr val="black"/>
                </a:solidFill>
                <a:effectLst/>
                <a:uLnTx/>
                <a:uFillTx/>
                <a:latin typeface="Open Sans"/>
                <a:ea typeface="Open Sans"/>
                <a:cs typeface="Open Sans"/>
                <a:sym typeface="Open Sans"/>
              </a:rPr>
              <a:t>the community and the environment,</a:t>
            </a:r>
          </a:p>
          <a:p>
            <a:pPr marL="714375" marR="0" lvl="0" indent="-269875" algn="l" defTabSz="914400" rtl="0" eaLnBrk="1" fontAlgn="auto" latinLnBrk="0" hangingPunct="1">
              <a:lnSpc>
                <a:spcPct val="100000"/>
              </a:lnSpc>
              <a:spcBef>
                <a:spcPts val="0"/>
              </a:spcBef>
              <a:spcAft>
                <a:spcPts val="0"/>
              </a:spcAft>
              <a:buClrTx/>
              <a:buSzTx/>
              <a:buFontTx/>
              <a:buNone/>
              <a:tabLst>
                <a:tab pos="444500" algn="l"/>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(e)  the desirability of the company maintaining a reputation for high standards of business conduct, and</a:t>
            </a:r>
          </a:p>
          <a:p>
            <a:pPr marL="673100" marR="0" lvl="0" indent="-228600" algn="l" defTabSz="914400" rtl="0" eaLnBrk="1" fontAlgn="auto" latinLnBrk="0" hangingPunct="1">
              <a:lnSpc>
                <a:spcPct val="100000"/>
              </a:lnSpc>
              <a:spcBef>
                <a:spcPts val="0"/>
              </a:spcBef>
              <a:spcAft>
                <a:spcPts val="0"/>
              </a:spcAft>
              <a:buClrTx/>
              <a:buSzTx/>
              <a:buFontTx/>
              <a:buAutoNum type="alphaLcParenBoth" startAt="6"/>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the need to act fairly as between members of the company</a:t>
            </a:r>
            <a:endParaRPr lang="en-GB" sz="1400" dirty="0">
              <a:solidFill>
                <a:prstClr val="black"/>
              </a:solidFill>
              <a:latin typeface="Open Sans"/>
              <a:ea typeface="Open Sans"/>
              <a:cs typeface="Open Sans"/>
              <a:sym typeface="Open Sans"/>
            </a:endParaRPr>
          </a:p>
          <a:p>
            <a:pPr marL="444500"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a:p>
            <a:pPr marL="444500" marR="0" lvl="0" algn="l"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a:t>
            </a:r>
          </a:p>
          <a:p>
            <a:pPr marL="444500"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a:p>
            <a:pPr marL="444500" marR="0" lvl="0" indent="-26670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(3)  The duty imposed by this section has effect subject to any enactment or rule of law requiring directors, in certain circumstances, to consider or act in the interests of </a:t>
            </a:r>
            <a:r>
              <a:rPr kumimoji="0" lang="en-GB" sz="1400" b="1" i="0" u="none" strike="noStrike" kern="1200" cap="none" spc="0" normalizeH="0" baseline="0" noProof="0" dirty="0">
                <a:ln>
                  <a:noFill/>
                </a:ln>
                <a:solidFill>
                  <a:prstClr val="black"/>
                </a:solidFill>
                <a:effectLst/>
                <a:uLnTx/>
                <a:uFillTx/>
                <a:latin typeface="Open Sans"/>
                <a:ea typeface="Open Sans"/>
                <a:cs typeface="Open Sans"/>
                <a:sym typeface="Open Sans"/>
              </a:rPr>
              <a:t>creditors of the company</a:t>
            </a:r>
            <a:r>
              <a:rPr kumimoji="0" lang="en-GB" sz="1400" b="0" i="0" u="none" strike="noStrike" kern="1200" cap="none" spc="0" normalizeH="0" baseline="0" noProof="0" dirty="0">
                <a:ln>
                  <a:noFill/>
                </a:ln>
                <a:solidFill>
                  <a:prstClr val="black"/>
                </a:solidFill>
                <a:effectLst/>
                <a:uLnTx/>
                <a:uFillTx/>
                <a:latin typeface="Open Sans"/>
                <a:ea typeface="Open Sans"/>
                <a:cs typeface="Open Sans"/>
                <a:sym typeface="Open Sans"/>
              </a:rPr>
              <a:t>.</a:t>
            </a:r>
            <a:endParaRPr kumimoji="0" sz="14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93403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8;g24f4eefcc81_0_431">
            <a:extLst>
              <a:ext uri="{FF2B5EF4-FFF2-40B4-BE49-F238E27FC236}">
                <a16:creationId xmlns:a16="http://schemas.microsoft.com/office/drawing/2014/main" id="{FCEEE4B6-7AAF-78AB-628F-272298762CE5}"/>
              </a:ext>
            </a:extLst>
          </p:cNvPr>
          <p:cNvSpPr txBox="1"/>
          <p:nvPr/>
        </p:nvSpPr>
        <p:spPr>
          <a:xfrm>
            <a:off x="3300796" y="1326338"/>
            <a:ext cx="4143592" cy="12310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solidFill>
                  <a:srgbClr val="1E3547"/>
                </a:solidFill>
                <a:latin typeface="Open Sans"/>
                <a:ea typeface="Open Sans"/>
                <a:cs typeface="Open Sans"/>
                <a:sym typeface="Open Sans"/>
              </a:rPr>
              <a:t>Parminder Takhar</a:t>
            </a:r>
            <a:endParaRPr sz="2000" b="1" dirty="0">
              <a:solidFill>
                <a:srgbClr val="1E3547"/>
              </a:solidFill>
              <a:latin typeface="Open Sans"/>
              <a:ea typeface="Open Sans"/>
              <a:cs typeface="Open Sans"/>
              <a:sym typeface="Open Sans"/>
            </a:endParaRPr>
          </a:p>
          <a:p>
            <a:pPr marL="0" lvl="0" indent="0" algn="l" rtl="0">
              <a:spcBef>
                <a:spcPts val="0"/>
              </a:spcBef>
              <a:spcAft>
                <a:spcPts val="0"/>
              </a:spcAft>
              <a:buNone/>
            </a:pPr>
            <a:r>
              <a:rPr lang="en-GB" sz="1200" dirty="0">
                <a:solidFill>
                  <a:srgbClr val="1E3547"/>
                </a:solidFill>
                <a:latin typeface="Open Sans"/>
                <a:ea typeface="Open Sans"/>
                <a:cs typeface="Open Sans"/>
                <a:sym typeface="Open Sans"/>
              </a:rPr>
              <a:t>Senior Associate</a:t>
            </a:r>
            <a:endParaRPr sz="1200" dirty="0">
              <a:solidFill>
                <a:srgbClr val="1E3547"/>
              </a:solidFill>
              <a:latin typeface="Open Sans"/>
              <a:ea typeface="Open Sans"/>
              <a:cs typeface="Open Sans"/>
              <a:sym typeface="Open Sans"/>
            </a:endParaRPr>
          </a:p>
          <a:p>
            <a:pPr marL="0" lvl="0" indent="0" algn="l" rtl="0">
              <a:spcBef>
                <a:spcPts val="0"/>
              </a:spcBef>
              <a:spcAft>
                <a:spcPts val="0"/>
              </a:spcAft>
              <a:buNone/>
            </a:pPr>
            <a:endParaRPr lang="en-US" sz="1200" dirty="0">
              <a:solidFill>
                <a:srgbClr val="1E3547"/>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1E3547"/>
                </a:solidFill>
                <a:latin typeface="Open Sans"/>
                <a:ea typeface="Open Sans"/>
                <a:cs typeface="Open Sans"/>
                <a:sym typeface="Open Sans"/>
              </a:rPr>
              <a:t>T: 01926 8846i4</a:t>
            </a:r>
            <a:endParaRPr sz="1200" dirty="0">
              <a:solidFill>
                <a:srgbClr val="1E3547"/>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1E3547"/>
                </a:solidFill>
                <a:latin typeface="Open Sans"/>
                <a:ea typeface="Open Sans"/>
                <a:cs typeface="Open Sans"/>
                <a:sym typeface="Open Sans"/>
              </a:rPr>
              <a:t>E: parminader.takhar@wrighthassall.co.uk</a:t>
            </a:r>
            <a:endParaRPr sz="1200" dirty="0">
              <a:solidFill>
                <a:srgbClr val="1E3547"/>
              </a:solidFill>
              <a:latin typeface="Open Sans"/>
              <a:ea typeface="Open Sans"/>
              <a:cs typeface="Open Sans"/>
              <a:sym typeface="Open Sans"/>
            </a:endParaRPr>
          </a:p>
        </p:txBody>
      </p:sp>
      <p:sp>
        <p:nvSpPr>
          <p:cNvPr id="4" name="Google Shape;310;g24f4eefcc81_0_431">
            <a:extLst>
              <a:ext uri="{FF2B5EF4-FFF2-40B4-BE49-F238E27FC236}">
                <a16:creationId xmlns:a16="http://schemas.microsoft.com/office/drawing/2014/main" id="{56FD33A0-5BAF-8FB4-AA98-121B9A212CF6}"/>
              </a:ext>
            </a:extLst>
          </p:cNvPr>
          <p:cNvSpPr txBox="1"/>
          <p:nvPr/>
        </p:nvSpPr>
        <p:spPr>
          <a:xfrm>
            <a:off x="3300796" y="3455389"/>
            <a:ext cx="3331740" cy="12310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solidFill>
                  <a:srgbClr val="1E3547"/>
                </a:solidFill>
                <a:latin typeface="Open Sans"/>
                <a:ea typeface="Open Sans"/>
                <a:cs typeface="Open Sans"/>
                <a:sym typeface="Open Sans"/>
              </a:rPr>
              <a:t>Nathan Talbott</a:t>
            </a:r>
          </a:p>
          <a:p>
            <a:pPr marL="0" lvl="0" indent="0" algn="l" rtl="0">
              <a:spcBef>
                <a:spcPts val="0"/>
              </a:spcBef>
              <a:spcAft>
                <a:spcPts val="0"/>
              </a:spcAft>
              <a:buNone/>
            </a:pPr>
            <a:r>
              <a:rPr lang="en-GB" sz="1200" dirty="0">
                <a:solidFill>
                  <a:srgbClr val="1E3547"/>
                </a:solidFill>
                <a:latin typeface="Open Sans"/>
                <a:ea typeface="Open Sans"/>
                <a:cs typeface="Open Sans"/>
                <a:sym typeface="Open Sans"/>
              </a:rPr>
              <a:t>Partner, Head of Commercial Litigation</a:t>
            </a:r>
          </a:p>
          <a:p>
            <a:pPr marL="0" lvl="0" indent="0" algn="l" rtl="0">
              <a:spcBef>
                <a:spcPts val="0"/>
              </a:spcBef>
              <a:spcAft>
                <a:spcPts val="0"/>
              </a:spcAft>
              <a:buNone/>
            </a:pPr>
            <a:endParaRPr sz="1200" dirty="0">
              <a:solidFill>
                <a:srgbClr val="1E3547"/>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1E3547"/>
                </a:solidFill>
                <a:latin typeface="Open Sans"/>
                <a:ea typeface="Open Sans"/>
                <a:cs typeface="Open Sans"/>
                <a:sym typeface="Open Sans"/>
              </a:rPr>
              <a:t>T: 01926 880661</a:t>
            </a:r>
            <a:endParaRPr sz="1200" dirty="0">
              <a:solidFill>
                <a:srgbClr val="1E3547"/>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1E3547"/>
                </a:solidFill>
                <a:latin typeface="Open Sans"/>
                <a:ea typeface="Open Sans"/>
                <a:cs typeface="Open Sans"/>
                <a:sym typeface="Open Sans"/>
              </a:rPr>
              <a:t>E: nathan.talbott@wrighthassall.co.uk</a:t>
            </a:r>
            <a:endParaRPr sz="1200" dirty="0">
              <a:solidFill>
                <a:srgbClr val="1E3547"/>
              </a:solidFill>
              <a:latin typeface="Open Sans"/>
              <a:ea typeface="Open Sans"/>
              <a:cs typeface="Open Sans"/>
              <a:sym typeface="Open Sans"/>
            </a:endParaRPr>
          </a:p>
        </p:txBody>
      </p:sp>
      <p:sp>
        <p:nvSpPr>
          <p:cNvPr id="20" name="Google Shape;326;g24f4eefcc81_0_431">
            <a:extLst>
              <a:ext uri="{FF2B5EF4-FFF2-40B4-BE49-F238E27FC236}">
                <a16:creationId xmlns:a16="http://schemas.microsoft.com/office/drawing/2014/main" id="{B4C2A9C6-2C62-6483-0BB1-36F27AAFBB54}"/>
              </a:ext>
            </a:extLst>
          </p:cNvPr>
          <p:cNvSpPr/>
          <p:nvPr/>
        </p:nvSpPr>
        <p:spPr>
          <a:xfrm>
            <a:off x="876182" y="1145664"/>
            <a:ext cx="92700" cy="4025700"/>
          </a:xfrm>
          <a:prstGeom prst="rect">
            <a:avLst/>
          </a:prstGeom>
          <a:solidFill>
            <a:srgbClr val="47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4" descr="A person sitting at a table&#10;&#10;Description automatically generated">
            <a:extLst>
              <a:ext uri="{FF2B5EF4-FFF2-40B4-BE49-F238E27FC236}">
                <a16:creationId xmlns:a16="http://schemas.microsoft.com/office/drawing/2014/main" id="{C3F30096-9EC6-A15D-FA8D-CBF75D3FAABD}"/>
              </a:ext>
            </a:extLst>
          </p:cNvPr>
          <p:cNvPicPr>
            <a:picLocks noChangeAspect="1"/>
          </p:cNvPicPr>
          <p:nvPr/>
        </p:nvPicPr>
        <p:blipFill>
          <a:blip r:embed="rId2">
            <a:extLst>
              <a:ext uri="{28A0092B-C50C-407E-A947-70E740481C1C}">
                <a14:useLocalDpi xmlns:a14="http://schemas.microsoft.com/office/drawing/2010/main" val="0"/>
              </a:ext>
            </a:extLst>
          </a:blip>
          <a:srcRect l="22833" r="12887"/>
          <a:stretch/>
        </p:blipFill>
        <p:spPr>
          <a:xfrm>
            <a:off x="1200634" y="1204978"/>
            <a:ext cx="1726251" cy="1790344"/>
          </a:xfrm>
          <a:prstGeom prst="rect">
            <a:avLst/>
          </a:prstGeom>
        </p:spPr>
      </p:pic>
      <p:pic>
        <p:nvPicPr>
          <p:cNvPr id="7" name="Picture 6" descr="A person in a suit sitting on a table&#10;&#10;Description automatically generated">
            <a:extLst>
              <a:ext uri="{FF2B5EF4-FFF2-40B4-BE49-F238E27FC236}">
                <a16:creationId xmlns:a16="http://schemas.microsoft.com/office/drawing/2014/main" id="{DB95C8CC-0F5F-A737-5072-D049EBDBE3C5}"/>
              </a:ext>
            </a:extLst>
          </p:cNvPr>
          <p:cNvPicPr>
            <a:picLocks noChangeAspect="1"/>
          </p:cNvPicPr>
          <p:nvPr/>
        </p:nvPicPr>
        <p:blipFill>
          <a:blip r:embed="rId3">
            <a:extLst>
              <a:ext uri="{28A0092B-C50C-407E-A947-70E740481C1C}">
                <a14:useLocalDpi xmlns:a14="http://schemas.microsoft.com/office/drawing/2010/main" val="0"/>
              </a:ext>
            </a:extLst>
          </a:blip>
          <a:srcRect l="18977" r="15673"/>
          <a:stretch/>
        </p:blipFill>
        <p:spPr>
          <a:xfrm>
            <a:off x="1186135" y="3241582"/>
            <a:ext cx="1755248" cy="1790344"/>
          </a:xfrm>
          <a:prstGeom prst="rect">
            <a:avLst/>
          </a:prstGeom>
        </p:spPr>
      </p:pic>
    </p:spTree>
    <p:extLst>
      <p:ext uri="{BB962C8B-B14F-4D97-AF65-F5344CB8AC3E}">
        <p14:creationId xmlns:p14="http://schemas.microsoft.com/office/powerpoint/2010/main" val="194883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4f4eefcc81_0_310"/>
          <p:cNvSpPr txBox="1">
            <a:spLocks noGrp="1" noRot="1" noMove="1" noResize="1" noEditPoints="1" noAdjustHandles="1" noChangeArrowheads="1" noChangeShapeType="1"/>
          </p:cNvSpPr>
          <p:nvPr/>
        </p:nvSpPr>
        <p:spPr>
          <a:xfrm>
            <a:off x="342691" y="645169"/>
            <a:ext cx="9925792"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200" b="1" dirty="0">
                <a:solidFill>
                  <a:srgbClr val="1E3547"/>
                </a:solidFill>
                <a:latin typeface="Open Sans"/>
                <a:ea typeface="Open Sans"/>
                <a:cs typeface="Open Sans"/>
                <a:sym typeface="Open Sans"/>
              </a:rPr>
              <a:t>DIRECTORS’ ENVIRONMENTAL DUTIES?</a:t>
            </a:r>
            <a:endParaRPr kumimoji="0" sz="5200" b="0" i="0" u="none" strike="noStrike" kern="1200" cap="none" spc="0" normalizeH="0" baseline="0" noProof="0" dirty="0">
              <a:ln>
                <a:noFill/>
              </a:ln>
              <a:solidFill>
                <a:srgbClr val="1E3547"/>
              </a:solidFill>
              <a:effectLst/>
              <a:uLnTx/>
              <a:uFillTx/>
              <a:latin typeface="Calibri" panose="020F0502020204030204"/>
              <a:ea typeface="+mn-ea"/>
              <a:cs typeface="+mn-cs"/>
            </a:endParaRPr>
          </a:p>
        </p:txBody>
      </p:sp>
      <p:pic>
        <p:nvPicPr>
          <p:cNvPr id="276" name="Google Shape;276;g24f4eefcc81_0_310"/>
          <p:cNvPicPr preferRelativeResize="0"/>
          <p:nvPr/>
        </p:nvPicPr>
        <p:blipFill rotWithShape="1">
          <a:blip r:embed="rId3">
            <a:alphaModFix/>
          </a:blip>
          <a:srcRect/>
          <a:stretch/>
        </p:blipFill>
        <p:spPr>
          <a:xfrm>
            <a:off x="214329" y="6411173"/>
            <a:ext cx="1829825" cy="291025"/>
          </a:xfrm>
          <a:prstGeom prst="rect">
            <a:avLst/>
          </a:prstGeom>
          <a:noFill/>
          <a:ln>
            <a:noFill/>
          </a:ln>
        </p:spPr>
      </p:pic>
      <p:sp>
        <p:nvSpPr>
          <p:cNvPr id="279" name="Google Shape;279;g24f4eefcc81_0_310"/>
          <p:cNvSpPr/>
          <p:nvPr/>
        </p:nvSpPr>
        <p:spPr>
          <a:xfrm>
            <a:off x="5852950" y="2603150"/>
            <a:ext cx="4696200" cy="2847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Google Shape;280;g24f4eefcc81_0_310"/>
          <p:cNvSpPr txBox="1"/>
          <p:nvPr/>
        </p:nvSpPr>
        <p:spPr>
          <a:xfrm>
            <a:off x="430614" y="3292857"/>
            <a:ext cx="10614331" cy="1523464"/>
          </a:xfrm>
          <a:prstGeom prst="rect">
            <a:avLst/>
          </a:prstGeom>
          <a:noFill/>
          <a:ln>
            <a:noFill/>
          </a:ln>
        </p:spPr>
        <p:txBody>
          <a:bodyPr spcFirstLastPara="1" wrap="square" lIns="0" tIns="91425" rIns="91425" bIns="91425"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en-GB" sz="36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ClientEarth v Shell Plc and others </a:t>
            </a:r>
          </a:p>
          <a:p>
            <a:pPr marR="0" lvl="0" algn="l" defTabSz="862019" rtl="0" eaLnBrk="1" fontAlgn="auto" latinLnBrk="0" hangingPunct="1">
              <a:lnSpc>
                <a:spcPct val="100000"/>
              </a:lnSpc>
              <a:spcBef>
                <a:spcPts val="943"/>
              </a:spcBef>
              <a:spcAft>
                <a:spcPts val="0"/>
              </a:spcAft>
              <a:buClrTx/>
              <a:buSzTx/>
              <a:tabLst/>
              <a:defRPr/>
            </a:pPr>
            <a:r>
              <a:rPr lang="en-GB" sz="36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[2023] EWHC 1897 (Ch), 24 July 2023</a:t>
            </a:r>
            <a:endParaRPr kumimoji="0" lang="en-GB" sz="3600" b="1" i="0" u="none" strike="noStrike" kern="1200" cap="none" spc="0" normalizeH="0" baseline="0" noProof="0" dirty="0">
              <a:ln>
                <a:noFill/>
              </a:ln>
              <a:solidFill>
                <a:srgbClr val="89999A"/>
              </a:solidFill>
              <a:effectLst/>
              <a:uLnTx/>
              <a:uFillTx/>
              <a:latin typeface="Open Sans" pitchFamily="2" charset="0"/>
              <a:ea typeface="Open Sans" pitchFamily="2" charset="0"/>
              <a:cs typeface="Open Sans" pitchFamily="2" charset="0"/>
            </a:endParaRPr>
          </a:p>
        </p:txBody>
      </p:sp>
      <p:sp>
        <p:nvSpPr>
          <p:cNvPr id="282" name="Google Shape;282;g24f4eefcc81_0_310"/>
          <p:cNvSpPr/>
          <p:nvPr/>
        </p:nvSpPr>
        <p:spPr>
          <a:xfrm rot="10800000">
            <a:off x="10407950" y="1943178"/>
            <a:ext cx="2996100" cy="4914900"/>
          </a:xfrm>
          <a:prstGeom prst="parallelogram">
            <a:avLst>
              <a:gd name="adj" fmla="val 60491"/>
            </a:avLst>
          </a:prstGeom>
          <a:solidFill>
            <a:srgbClr val="BDD91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3" name="Google Shape;283;g24f4eefcc81_0_310"/>
          <p:cNvSpPr/>
          <p:nvPr/>
        </p:nvSpPr>
        <p:spPr>
          <a:xfrm rot="10800000">
            <a:off x="10518475" y="1943178"/>
            <a:ext cx="2996100" cy="4914900"/>
          </a:xfrm>
          <a:prstGeom prst="parallelogram">
            <a:avLst>
              <a:gd name="adj" fmla="val 60491"/>
            </a:avLst>
          </a:prstGeom>
          <a:solidFill>
            <a:srgbClr val="47BDC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4" name="Google Shape;284;g24f4eefcc81_0_310"/>
          <p:cNvSpPr/>
          <p:nvPr/>
        </p:nvSpPr>
        <p:spPr>
          <a:xfrm flipH="1">
            <a:off x="10840931" y="1943347"/>
            <a:ext cx="1809900" cy="4914900"/>
          </a:xfrm>
          <a:prstGeom prst="rtTriangle">
            <a:avLst/>
          </a:prstGeom>
          <a:solidFill>
            <a:srgbClr val="1E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oogle Shape;167;g24f4eefcc81_0_86">
            <a:extLst>
              <a:ext uri="{FF2B5EF4-FFF2-40B4-BE49-F238E27FC236}">
                <a16:creationId xmlns:a16="http://schemas.microsoft.com/office/drawing/2014/main" id="{0FB6741B-E62A-3414-8484-23375B857044}"/>
              </a:ext>
            </a:extLst>
          </p:cNvPr>
          <p:cNvPicPr preferRelativeResize="0"/>
          <p:nvPr/>
        </p:nvPicPr>
        <p:blipFill rotWithShape="1">
          <a:blip r:embed="rId4">
            <a:alphaModFix/>
          </a:blip>
          <a:srcRect/>
          <a:stretch/>
        </p:blipFill>
        <p:spPr>
          <a:xfrm>
            <a:off x="1" y="-68"/>
            <a:ext cx="12191992" cy="184418"/>
          </a:xfrm>
          <a:prstGeom prst="rect">
            <a:avLst/>
          </a:prstGeom>
          <a:noFill/>
          <a:ln>
            <a:noFill/>
          </a:ln>
        </p:spPr>
      </p:pic>
    </p:spTree>
    <p:extLst>
      <p:ext uri="{BB962C8B-B14F-4D97-AF65-F5344CB8AC3E}">
        <p14:creationId xmlns:p14="http://schemas.microsoft.com/office/powerpoint/2010/main" val="253353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781128" y="1072557"/>
            <a:ext cx="4345500" cy="892512"/>
          </a:xfrm>
          <a:prstGeom prst="rect">
            <a:avLst/>
          </a:prstGeom>
          <a:noFill/>
          <a:ln>
            <a:noFill/>
          </a:ln>
        </p:spPr>
        <p:txBody>
          <a:bodyPr spcFirstLastPara="1" wrap="square" lIns="0" tIns="45700" rIns="91425" bIns="45700" anchor="t" anchorCtr="0">
            <a:spAutoFit/>
          </a:bodyPr>
          <a:lstStyle/>
          <a:p>
            <a:r>
              <a:rPr lang="en-US" sz="5200" b="1" dirty="0">
                <a:solidFill>
                  <a:srgbClr val="1E3547"/>
                </a:solidFill>
                <a:latin typeface="Open Sans"/>
                <a:ea typeface="Open Sans"/>
                <a:cs typeface="Open Sans"/>
                <a:sym typeface="Open Sans"/>
              </a:rPr>
              <a:t>FACTS</a:t>
            </a:r>
            <a:endParaRPr sz="5200" b="1" dirty="0">
              <a:solidFill>
                <a:srgbClr val="1E3547"/>
              </a:solidFill>
              <a:latin typeface="Open Sans"/>
              <a:ea typeface="Open Sans"/>
              <a:cs typeface="Open Sans"/>
              <a:sym typeface="Open Sans"/>
            </a:endParaRP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781126" y="2180557"/>
            <a:ext cx="4696482" cy="577041"/>
          </a:xfrm>
          <a:prstGeom prst="rect">
            <a:avLst/>
          </a:prstGeom>
          <a:noFill/>
          <a:ln>
            <a:noFill/>
          </a:ln>
        </p:spPr>
        <p:txBody>
          <a:bodyPr spcFirstLastPara="1" wrap="square" lIns="0" tIns="45700" rIns="91425" bIns="45700"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ClientEarth v Shell Plc</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4758432" y="1142619"/>
            <a:ext cx="7022237" cy="3877954"/>
          </a:xfrm>
          <a:prstGeom prst="rect">
            <a:avLst/>
          </a:prstGeom>
          <a:noFill/>
          <a:ln>
            <a:noFill/>
          </a:ln>
        </p:spPr>
        <p:txBody>
          <a:bodyPr spcFirstLastPara="1" wrap="square" lIns="0" tIns="91425" rIns="91425" bIns="91425" anchor="t" anchorCtr="0">
            <a:spAutoFit/>
          </a:bodyPr>
          <a:lstStyle/>
          <a:p>
            <a:pPr marL="552450" indent="-285750">
              <a:spcAft>
                <a:spcPts val="2400"/>
              </a:spcAft>
              <a:buFont typeface="Wingdings" panose="05000000000000000000" pitchFamily="2" charset="2"/>
              <a:buChar char="v"/>
            </a:pPr>
            <a:r>
              <a:rPr lang="en-GB" sz="2000" dirty="0">
                <a:solidFill>
                  <a:schemeClr val="dk1"/>
                </a:solidFill>
                <a:latin typeface="Open Sans"/>
                <a:ea typeface="Open Sans"/>
                <a:cs typeface="Open Sans"/>
                <a:sym typeface="Open Sans"/>
              </a:rPr>
              <a:t>ClientEarth is a non-profit environmental law organisation</a:t>
            </a:r>
          </a:p>
          <a:p>
            <a:pPr marL="552450" indent="-285750">
              <a:spcAft>
                <a:spcPts val="2400"/>
              </a:spcAft>
              <a:buFont typeface="Wingdings" panose="05000000000000000000" pitchFamily="2" charset="2"/>
              <a:buChar char="v"/>
            </a:pPr>
            <a:r>
              <a:rPr lang="en-GB" sz="2000" dirty="0">
                <a:solidFill>
                  <a:schemeClr val="dk1"/>
                </a:solidFill>
                <a:latin typeface="Open Sans"/>
                <a:ea typeface="Open Sans"/>
                <a:cs typeface="Open Sans"/>
                <a:sym typeface="Open Sans"/>
              </a:rPr>
              <a:t>It owns 27 shares in Shell Plc, out of approximately 7.8 billion shares</a:t>
            </a:r>
          </a:p>
          <a:p>
            <a:pPr marL="552450" indent="-285750">
              <a:spcAft>
                <a:spcPts val="2400"/>
              </a:spcAft>
              <a:buFont typeface="Wingdings" panose="05000000000000000000" pitchFamily="2" charset="2"/>
              <a:buChar char="v"/>
            </a:pPr>
            <a:r>
              <a:rPr lang="en-GB" sz="2000" dirty="0">
                <a:solidFill>
                  <a:schemeClr val="dk1"/>
                </a:solidFill>
                <a:latin typeface="Open Sans"/>
                <a:ea typeface="Open Sans"/>
                <a:cs typeface="Open Sans"/>
                <a:sym typeface="Open Sans"/>
              </a:rPr>
              <a:t>In February 2023, ClientEarth attempted to bring a derivative claim on behalf of Shell Plc against its directors for an alleged breach of their duties by failing to properly manage the company's climate change risk strategy. </a:t>
            </a:r>
            <a:endParaRPr sz="20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0437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781128" y="1072557"/>
            <a:ext cx="4345500" cy="892512"/>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US" sz="5200" b="1" dirty="0">
                <a:solidFill>
                  <a:srgbClr val="1E3547"/>
                </a:solidFill>
                <a:latin typeface="Open Sans"/>
                <a:ea typeface="Open Sans"/>
                <a:cs typeface="Open Sans"/>
                <a:sym typeface="Open Sans"/>
              </a:rPr>
              <a:t>HELD</a:t>
            </a:r>
            <a:endParaRPr sz="5200" b="1" dirty="0">
              <a:solidFill>
                <a:srgbClr val="1E3547"/>
              </a:solidFill>
              <a:latin typeface="Open Sans"/>
              <a:ea typeface="Open Sans"/>
              <a:cs typeface="Open Sans"/>
              <a:sym typeface="Open Sans"/>
            </a:endParaRP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781126" y="2180557"/>
            <a:ext cx="4696482" cy="577041"/>
          </a:xfrm>
          <a:prstGeom prst="rect">
            <a:avLst/>
          </a:prstGeom>
          <a:noFill/>
          <a:ln>
            <a:noFill/>
          </a:ln>
        </p:spPr>
        <p:txBody>
          <a:bodyPr spcFirstLastPara="1" wrap="square" lIns="0" tIns="45700" rIns="91425" bIns="45700"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ClientEarth v Shell Plc</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4811696" y="450160"/>
            <a:ext cx="6835807" cy="5539948"/>
          </a:xfrm>
          <a:prstGeom prst="rect">
            <a:avLst/>
          </a:prstGeom>
          <a:noFill/>
          <a:ln>
            <a:noFill/>
          </a:ln>
        </p:spPr>
        <p:txBody>
          <a:bodyPr spcFirstLastPara="1" wrap="square" lIns="0" tIns="91425" rIns="91425" bIns="91425" anchor="t" anchorCtr="0">
            <a:spAutoFit/>
          </a:bodyPr>
          <a:lstStyle/>
          <a:p>
            <a:pPr marL="4635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GB" sz="1600" dirty="0">
                <a:solidFill>
                  <a:prstClr val="black"/>
                </a:solidFill>
                <a:latin typeface="Open Sans"/>
                <a:ea typeface="Open Sans"/>
                <a:cs typeface="Open Sans"/>
                <a:sym typeface="Open Sans"/>
              </a:rPr>
              <a:t>The High Court denied permission for ClientEarth to proceed with its claim, initially on the papers, and then at an oral hearing.</a:t>
            </a:r>
          </a:p>
          <a:p>
            <a:pPr marL="4635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GB" sz="1600" b="0" dirty="0">
                <a:effectLst/>
                <a:latin typeface="Open Sans" panose="020B0606030504020204" pitchFamily="34" charset="0"/>
                <a:ea typeface="Times New Roman" panose="02020603050405020304" pitchFamily="18" charset="0"/>
                <a:cs typeface="Times New Roman" panose="02020603050405020304" pitchFamily="18" charset="0"/>
              </a:rPr>
              <a:t>The fundamental duty of directors is to act, with reasonable care, skill and diligence in ways that are most likely to promote the success of the company for the benefit of shareholders as a whole.</a:t>
            </a:r>
            <a:endParaRPr kumimoji="0" lang="en-GB" sz="1600" b="0" i="0" u="none" strike="noStrike" kern="1200" cap="none" spc="0" normalizeH="0" baseline="0" noProof="0" dirty="0">
              <a:ln>
                <a:noFill/>
              </a:ln>
              <a:effectLst/>
              <a:uLnTx/>
              <a:uFillTx/>
              <a:latin typeface="Open Sans"/>
              <a:ea typeface="Open Sans"/>
              <a:cs typeface="Open Sans"/>
              <a:sym typeface="Open Sans"/>
            </a:endParaRPr>
          </a:p>
          <a:p>
            <a:pPr marL="4635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prstClr val="black"/>
                </a:solidFill>
                <a:effectLst/>
                <a:uLnTx/>
                <a:uFillTx/>
                <a:latin typeface="Open Sans"/>
                <a:ea typeface="Open Sans"/>
                <a:cs typeface="Open Sans"/>
                <a:sym typeface="Open Sans"/>
              </a:rPr>
              <a:t>In performing this duty, directors are to have regard to the non-exhaustive range of matters listed in section 172 of the Companies Act 2006, including the impact of company operations on the community and wider environment.</a:t>
            </a:r>
          </a:p>
          <a:p>
            <a:pPr marL="4635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GB" sz="1600" dirty="0">
                <a:solidFill>
                  <a:prstClr val="black"/>
                </a:solidFill>
                <a:latin typeface="Open Sans"/>
                <a:ea typeface="Open Sans"/>
                <a:cs typeface="Open Sans"/>
                <a:sym typeface="Open Sans"/>
              </a:rPr>
              <a:t>Dire</a:t>
            </a:r>
            <a:r>
              <a:rPr kumimoji="0" lang="en-GB" sz="1600" b="0" i="0" u="none" strike="noStrike" kern="1200" cap="none" spc="0" normalizeH="0" baseline="0" noProof="0" dirty="0">
                <a:ln>
                  <a:noFill/>
                </a:ln>
                <a:solidFill>
                  <a:prstClr val="black"/>
                </a:solidFill>
                <a:effectLst/>
                <a:uLnTx/>
                <a:uFillTx/>
                <a:latin typeface="Open Sans"/>
                <a:ea typeface="Open Sans"/>
                <a:cs typeface="Open Sans"/>
                <a:sym typeface="Open Sans"/>
              </a:rPr>
              <a:t>ctors are not required to balance the interests of the company and those of other stakeholders, but must weigh up all the relevant factors and decide what best leads to the success of the company.</a:t>
            </a:r>
          </a:p>
          <a:p>
            <a:pPr marL="4635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prstClr val="black"/>
                </a:solidFill>
                <a:effectLst/>
                <a:uLnTx/>
                <a:uFillTx/>
                <a:latin typeface="Open Sans"/>
                <a:ea typeface="Open Sans"/>
                <a:cs typeface="Open Sans"/>
                <a:sym typeface="Open Sans"/>
              </a:rPr>
              <a:t>This is a commercial decision for the company, and the law respects the autonomy of directors in this process and accepts that they are best placed to make these judgments</a:t>
            </a:r>
          </a:p>
          <a:p>
            <a:pPr marL="4635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kumimoji="0" sz="16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43636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1531" y="1366218"/>
            <a:ext cx="4696482" cy="1692731"/>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US" sz="5200" b="1" dirty="0">
                <a:solidFill>
                  <a:srgbClr val="1E3547"/>
                </a:solidFill>
                <a:latin typeface="Open Sans"/>
                <a:ea typeface="Open Sans"/>
                <a:cs typeface="Open Sans"/>
                <a:sym typeface="Open Sans"/>
              </a:rPr>
              <a:t>WHY IS THIS RELEVANT?</a:t>
            </a:r>
          </a:p>
        </p:txBody>
      </p:sp>
      <p:sp>
        <p:nvSpPr>
          <p:cNvPr id="3" name="Google Shape;131;g24f4eefcc81_0_147">
            <a:extLst>
              <a:ext uri="{FF2B5EF4-FFF2-40B4-BE49-F238E27FC236}">
                <a16:creationId xmlns:a16="http://schemas.microsoft.com/office/drawing/2014/main" id="{6CB01C1A-4FA3-0C05-5982-9820678247D9}"/>
              </a:ext>
            </a:extLst>
          </p:cNvPr>
          <p:cNvSpPr txBox="1"/>
          <p:nvPr/>
        </p:nvSpPr>
        <p:spPr>
          <a:xfrm>
            <a:off x="461531" y="3058949"/>
            <a:ext cx="4696482" cy="577041"/>
          </a:xfrm>
          <a:prstGeom prst="rect">
            <a:avLst/>
          </a:prstGeom>
          <a:noFill/>
          <a:ln>
            <a:noFill/>
          </a:ln>
        </p:spPr>
        <p:txBody>
          <a:bodyPr spcFirstLastPara="1" wrap="square" lIns="0" tIns="45700" rIns="91425" bIns="45700"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ClientEarth v Shell Plc</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566299" y="1557193"/>
            <a:ext cx="6338657" cy="3139291"/>
          </a:xfrm>
          <a:prstGeom prst="rect">
            <a:avLst/>
          </a:prstGeom>
          <a:noFill/>
          <a:ln>
            <a:noFill/>
          </a:ln>
        </p:spPr>
        <p:txBody>
          <a:bodyPr spcFirstLastPara="1" wrap="square" lIns="0" tIns="91425" rIns="91425" bIns="91425" anchor="t"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600" dirty="0">
                <a:solidFill>
                  <a:prstClr val="black"/>
                </a:solidFill>
                <a:latin typeface="Open Sans"/>
                <a:ea typeface="Open Sans"/>
                <a:cs typeface="Open Sans"/>
                <a:sym typeface="Open Sans"/>
              </a:rPr>
              <a:t>W</a:t>
            </a:r>
            <a:r>
              <a:rPr kumimoji="0" lang="en-GB" sz="1600" b="0" i="0" u="none" strike="noStrike" kern="1200" cap="none" spc="0" normalizeH="0" baseline="0" noProof="0" dirty="0">
                <a:ln>
                  <a:noFill/>
                </a:ln>
                <a:solidFill>
                  <a:prstClr val="black"/>
                </a:solidFill>
                <a:effectLst/>
                <a:uLnTx/>
                <a:uFillTx/>
                <a:latin typeface="Open Sans"/>
                <a:ea typeface="Open Sans"/>
                <a:cs typeface="Open Sans"/>
                <a:sym typeface="Open Sans"/>
              </a:rPr>
              <a:t>hilst directors have a duty to have regard to the impact of their company’s operations on the community and the environment, this does not outweigh any other duty, including the other factors listed in section 172(1).</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600" dirty="0">
                <a:solidFill>
                  <a:prstClr val="black"/>
                </a:solidFill>
                <a:latin typeface="Open Sans"/>
                <a:ea typeface="Open Sans"/>
                <a:cs typeface="Open Sans"/>
                <a:sym typeface="Open Sans"/>
              </a:rPr>
              <a:t>The decision helpfully clarifies the position for directors, perhaps in the face of increasing pressure from external stakeholders</a:t>
            </a:r>
          </a:p>
          <a:p>
            <a:pPr marR="0" lvl="0" algn="l" defTabSz="914400" rtl="0" eaLnBrk="1" fontAlgn="auto" latinLnBrk="0" hangingPunct="1">
              <a:lnSpc>
                <a:spcPct val="100000"/>
              </a:lnSpc>
              <a:spcBef>
                <a:spcPts val="0"/>
              </a:spcBef>
              <a:spcAft>
                <a:spcPts val="0"/>
              </a:spcAft>
              <a:buClrTx/>
              <a:buSzTx/>
              <a:tabLst/>
              <a:defRPr/>
            </a:pPr>
            <a:endParaRPr lang="en-GB" sz="1600" dirty="0">
              <a:solidFill>
                <a:prstClr val="black"/>
              </a:solidFill>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prstClr val="black"/>
                </a:solidFill>
                <a:effectLst/>
                <a:uLnTx/>
                <a:uFillTx/>
                <a:latin typeface="Open Sans"/>
                <a:ea typeface="Open Sans"/>
                <a:cs typeface="Open Sans"/>
                <a:sym typeface="Open Sans"/>
              </a:rPr>
              <a:t>However, a company’s commitment to reducing emissions could be swayed by customers, suppliers, employees and other stakeholders,</a:t>
            </a:r>
            <a:endParaRPr kumimoji="0" sz="1600" b="0" i="0" u="none" strike="noStrike" kern="1200" cap="none" spc="0" normalizeH="0" baseline="0" noProof="0" dirty="0">
              <a:ln>
                <a:noFill/>
              </a:ln>
              <a:solidFill>
                <a:prstClr val="black"/>
              </a:solidFill>
              <a:effectLst/>
              <a:uLnTx/>
              <a:uFillTx/>
              <a:latin typeface="Open Sans"/>
              <a:ea typeface="Open Sans"/>
              <a:cs typeface="Open Sans"/>
              <a:sym typeface="Open Sans"/>
            </a:endParaRPr>
          </a:p>
        </p:txBody>
      </p:sp>
      <p:sp>
        <p:nvSpPr>
          <p:cNvPr id="4" name="Google Shape;133;g24f4eefcc81_0_147">
            <a:extLst>
              <a:ext uri="{FF2B5EF4-FFF2-40B4-BE49-F238E27FC236}">
                <a16:creationId xmlns:a16="http://schemas.microsoft.com/office/drawing/2014/main" id="{C312A929-C36C-EA95-CE15-C10CCF230D23}"/>
              </a:ext>
            </a:extLst>
          </p:cNvPr>
          <p:cNvSpPr txBox="1"/>
          <p:nvPr/>
        </p:nvSpPr>
        <p:spPr>
          <a:xfrm>
            <a:off x="7643566" y="5541197"/>
            <a:ext cx="4438943" cy="553968"/>
          </a:xfrm>
          <a:prstGeom prst="rect">
            <a:avLst/>
          </a:prstGeom>
          <a:noFill/>
          <a:ln>
            <a:noFill/>
          </a:ln>
        </p:spPr>
        <p:txBody>
          <a:bodyPr spcFirstLastPara="1" wrap="square" lIns="0"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529"/>
                </a:solidFill>
                <a:effectLst/>
                <a:uLnTx/>
                <a:uFillTx/>
                <a:latin typeface="Open Sans"/>
                <a:ea typeface="Open Sans"/>
                <a:cs typeface="Open Sans"/>
                <a:sym typeface="Open Sans"/>
              </a:rPr>
              <a:t>* To be discussed in the next section - </a:t>
            </a:r>
            <a:r>
              <a:rPr kumimoji="0" lang="en-GB" sz="1200" b="0" i="1" u="none" strike="noStrike" kern="1200" cap="none" spc="0" normalizeH="0" baseline="0" noProof="0" dirty="0">
                <a:ln>
                  <a:noFill/>
                </a:ln>
                <a:solidFill>
                  <a:srgbClr val="212529"/>
                </a:solidFill>
                <a:effectLst/>
                <a:uLnTx/>
                <a:uFillTx/>
                <a:latin typeface="Open Sans"/>
                <a:ea typeface="Open Sans"/>
                <a:cs typeface="Open Sans"/>
                <a:sym typeface="Open Sans"/>
              </a:rPr>
              <a:t>ClientEarth v Shell Plc and others [2023] EWHC 1897 (Ch)</a:t>
            </a:r>
            <a:endParaRPr kumimoji="0" sz="1200" b="0" i="1" u="none" strike="noStrike" kern="1200" cap="none" spc="0" normalizeH="0" baseline="0" noProof="0" dirty="0">
              <a:ln>
                <a:noFill/>
              </a:ln>
              <a:solidFill>
                <a:prstClr val="black"/>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84736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0;g24f4eefcc81_0_63">
            <a:extLst>
              <a:ext uri="{FF2B5EF4-FFF2-40B4-BE49-F238E27FC236}">
                <a16:creationId xmlns:a16="http://schemas.microsoft.com/office/drawing/2014/main" id="{0A1084A8-D983-D2A5-5469-82691690D8C4}"/>
              </a:ext>
            </a:extLst>
          </p:cNvPr>
          <p:cNvSpPr txBox="1"/>
          <p:nvPr/>
        </p:nvSpPr>
        <p:spPr>
          <a:xfrm>
            <a:off x="353835" y="850706"/>
            <a:ext cx="4345500" cy="892512"/>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US" sz="5200" b="1" dirty="0">
                <a:solidFill>
                  <a:srgbClr val="1E3547"/>
                </a:solidFill>
                <a:latin typeface="Open Sans"/>
                <a:ea typeface="Open Sans"/>
                <a:cs typeface="Open Sans"/>
                <a:sym typeface="Open Sans"/>
              </a:rPr>
              <a:t>QUESTIONS?</a:t>
            </a:r>
          </a:p>
        </p:txBody>
      </p:sp>
      <p:sp>
        <p:nvSpPr>
          <p:cNvPr id="5" name="Google Shape;308;g24f4eefcc81_0_431">
            <a:extLst>
              <a:ext uri="{FF2B5EF4-FFF2-40B4-BE49-F238E27FC236}">
                <a16:creationId xmlns:a16="http://schemas.microsoft.com/office/drawing/2014/main" id="{9B54331C-8A9A-E806-D919-9E89C5872912}"/>
              </a:ext>
            </a:extLst>
          </p:cNvPr>
          <p:cNvSpPr txBox="1"/>
          <p:nvPr/>
        </p:nvSpPr>
        <p:spPr>
          <a:xfrm>
            <a:off x="253091" y="2367492"/>
            <a:ext cx="4143592" cy="12310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solidFill>
                  <a:srgbClr val="1E3547"/>
                </a:solidFill>
                <a:latin typeface="Open Sans"/>
                <a:ea typeface="Open Sans"/>
                <a:cs typeface="Open Sans"/>
                <a:sym typeface="Open Sans"/>
              </a:rPr>
              <a:t>Parminder Takhar</a:t>
            </a:r>
            <a:endParaRPr sz="2000" b="1" dirty="0">
              <a:solidFill>
                <a:srgbClr val="1E3547"/>
              </a:solidFill>
              <a:latin typeface="Open Sans"/>
              <a:ea typeface="Open Sans"/>
              <a:cs typeface="Open Sans"/>
              <a:sym typeface="Open Sans"/>
            </a:endParaRPr>
          </a:p>
          <a:p>
            <a:pPr marL="0" lvl="0" indent="0" algn="l" rtl="0">
              <a:spcBef>
                <a:spcPts val="0"/>
              </a:spcBef>
              <a:spcAft>
                <a:spcPts val="0"/>
              </a:spcAft>
              <a:buNone/>
            </a:pPr>
            <a:r>
              <a:rPr lang="en-GB" sz="1200" dirty="0">
                <a:solidFill>
                  <a:srgbClr val="1E3547"/>
                </a:solidFill>
                <a:latin typeface="Open Sans"/>
                <a:ea typeface="Open Sans"/>
                <a:cs typeface="Open Sans"/>
                <a:sym typeface="Open Sans"/>
              </a:rPr>
              <a:t>Senior Associate</a:t>
            </a:r>
            <a:endParaRPr sz="1200" dirty="0">
              <a:solidFill>
                <a:srgbClr val="1E3547"/>
              </a:solidFill>
              <a:latin typeface="Open Sans"/>
              <a:ea typeface="Open Sans"/>
              <a:cs typeface="Open Sans"/>
              <a:sym typeface="Open Sans"/>
            </a:endParaRPr>
          </a:p>
          <a:p>
            <a:pPr marL="0" lvl="0" indent="0" algn="l" rtl="0">
              <a:spcBef>
                <a:spcPts val="0"/>
              </a:spcBef>
              <a:spcAft>
                <a:spcPts val="0"/>
              </a:spcAft>
              <a:buNone/>
            </a:pPr>
            <a:endParaRPr lang="en-US" sz="1200" dirty="0">
              <a:solidFill>
                <a:srgbClr val="1E3547"/>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1E3547"/>
                </a:solidFill>
                <a:latin typeface="Open Sans"/>
                <a:ea typeface="Open Sans"/>
                <a:cs typeface="Open Sans"/>
                <a:sym typeface="Open Sans"/>
              </a:rPr>
              <a:t>T: 01926 8846i4</a:t>
            </a:r>
            <a:endParaRPr sz="1200" dirty="0">
              <a:solidFill>
                <a:srgbClr val="1E3547"/>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1E3547"/>
                </a:solidFill>
                <a:latin typeface="Open Sans"/>
                <a:ea typeface="Open Sans"/>
                <a:cs typeface="Open Sans"/>
                <a:sym typeface="Open Sans"/>
              </a:rPr>
              <a:t>E: parminader.takhar@wrighthassall.co.uk</a:t>
            </a:r>
            <a:endParaRPr sz="1200" dirty="0">
              <a:solidFill>
                <a:srgbClr val="1E3547"/>
              </a:solidFill>
              <a:latin typeface="Open Sans"/>
              <a:ea typeface="Open Sans"/>
              <a:cs typeface="Open Sans"/>
              <a:sym typeface="Open Sans"/>
            </a:endParaRPr>
          </a:p>
        </p:txBody>
      </p:sp>
      <p:sp>
        <p:nvSpPr>
          <p:cNvPr id="6" name="Google Shape;310;g24f4eefcc81_0_431">
            <a:extLst>
              <a:ext uri="{FF2B5EF4-FFF2-40B4-BE49-F238E27FC236}">
                <a16:creationId xmlns:a16="http://schemas.microsoft.com/office/drawing/2014/main" id="{705FEB78-6BB4-8720-99F3-1417EE536A37}"/>
              </a:ext>
            </a:extLst>
          </p:cNvPr>
          <p:cNvSpPr txBox="1"/>
          <p:nvPr/>
        </p:nvSpPr>
        <p:spPr>
          <a:xfrm>
            <a:off x="253091" y="3822288"/>
            <a:ext cx="3331740" cy="12310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solidFill>
                  <a:srgbClr val="1E3547"/>
                </a:solidFill>
                <a:latin typeface="Open Sans"/>
                <a:ea typeface="Open Sans"/>
                <a:cs typeface="Open Sans"/>
                <a:sym typeface="Open Sans"/>
              </a:rPr>
              <a:t>Nathan Talbott</a:t>
            </a:r>
          </a:p>
          <a:p>
            <a:pPr marL="0" lvl="0" indent="0" algn="l" rtl="0">
              <a:spcBef>
                <a:spcPts val="0"/>
              </a:spcBef>
              <a:spcAft>
                <a:spcPts val="0"/>
              </a:spcAft>
              <a:buNone/>
            </a:pPr>
            <a:r>
              <a:rPr lang="en-GB" sz="1200" dirty="0">
                <a:solidFill>
                  <a:srgbClr val="1E3547"/>
                </a:solidFill>
                <a:latin typeface="Open Sans"/>
                <a:ea typeface="Open Sans"/>
                <a:cs typeface="Open Sans"/>
                <a:sym typeface="Open Sans"/>
              </a:rPr>
              <a:t>Partner, Head of Commercial Litigation</a:t>
            </a:r>
          </a:p>
          <a:p>
            <a:pPr marL="0" lvl="0" indent="0" algn="l" rtl="0">
              <a:spcBef>
                <a:spcPts val="0"/>
              </a:spcBef>
              <a:spcAft>
                <a:spcPts val="0"/>
              </a:spcAft>
              <a:buNone/>
            </a:pPr>
            <a:endParaRPr sz="1200" dirty="0">
              <a:solidFill>
                <a:srgbClr val="1E3547"/>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1E3547"/>
                </a:solidFill>
                <a:latin typeface="Open Sans"/>
                <a:ea typeface="Open Sans"/>
                <a:cs typeface="Open Sans"/>
                <a:sym typeface="Open Sans"/>
              </a:rPr>
              <a:t>T: 01926 880661</a:t>
            </a:r>
            <a:endParaRPr sz="1200" dirty="0">
              <a:solidFill>
                <a:srgbClr val="1E3547"/>
              </a:solidFill>
              <a:latin typeface="Open Sans"/>
              <a:ea typeface="Open Sans"/>
              <a:cs typeface="Open Sans"/>
              <a:sym typeface="Open Sans"/>
            </a:endParaRPr>
          </a:p>
          <a:p>
            <a:pPr marL="0" lvl="0" indent="0" algn="l" rtl="0">
              <a:spcBef>
                <a:spcPts val="0"/>
              </a:spcBef>
              <a:spcAft>
                <a:spcPts val="0"/>
              </a:spcAft>
              <a:buNone/>
            </a:pPr>
            <a:r>
              <a:rPr lang="en-US" sz="1200" dirty="0">
                <a:solidFill>
                  <a:srgbClr val="1E3547"/>
                </a:solidFill>
                <a:latin typeface="Open Sans"/>
                <a:ea typeface="Open Sans"/>
                <a:cs typeface="Open Sans"/>
                <a:sym typeface="Open Sans"/>
              </a:rPr>
              <a:t>E: nathan.talbott@wrighthassall.co.uk</a:t>
            </a:r>
            <a:endParaRPr sz="1200" dirty="0">
              <a:solidFill>
                <a:srgbClr val="1E3547"/>
              </a:solidFill>
              <a:latin typeface="Open Sans"/>
              <a:ea typeface="Open Sans"/>
              <a:cs typeface="Open Sans"/>
              <a:sym typeface="Open Sans"/>
            </a:endParaRPr>
          </a:p>
        </p:txBody>
      </p:sp>
    </p:spTree>
    <p:extLst>
      <p:ext uri="{BB962C8B-B14F-4D97-AF65-F5344CB8AC3E}">
        <p14:creationId xmlns:p14="http://schemas.microsoft.com/office/powerpoint/2010/main" val="157019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0;g24f4eefcc81_0_63">
            <a:extLst>
              <a:ext uri="{FF2B5EF4-FFF2-40B4-BE49-F238E27FC236}">
                <a16:creationId xmlns:a16="http://schemas.microsoft.com/office/drawing/2014/main" id="{0A1084A8-D983-D2A5-5469-82691690D8C4}"/>
              </a:ext>
            </a:extLst>
          </p:cNvPr>
          <p:cNvSpPr txBox="1"/>
          <p:nvPr/>
        </p:nvSpPr>
        <p:spPr>
          <a:xfrm>
            <a:off x="781125" y="654152"/>
            <a:ext cx="4345500" cy="89251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5200" b="1" dirty="0">
                <a:solidFill>
                  <a:srgbClr val="1E3547"/>
                </a:solidFill>
                <a:latin typeface="Open Sans"/>
                <a:ea typeface="Open Sans"/>
                <a:cs typeface="Open Sans"/>
                <a:sym typeface="Open Sans"/>
              </a:rPr>
              <a:t>OVERVIEW</a:t>
            </a:r>
            <a:endParaRPr sz="5200" b="1" dirty="0">
              <a:solidFill>
                <a:srgbClr val="1E3547"/>
              </a:solidFill>
              <a:latin typeface="Open Sans"/>
              <a:ea typeface="Open Sans"/>
              <a:cs typeface="Open Sans"/>
              <a:sym typeface="Open Sans"/>
            </a:endParaRPr>
          </a:p>
        </p:txBody>
      </p:sp>
      <p:sp>
        <p:nvSpPr>
          <p:cNvPr id="3" name="Google Shape;121;g24f4eefcc81_0_63">
            <a:extLst>
              <a:ext uri="{FF2B5EF4-FFF2-40B4-BE49-F238E27FC236}">
                <a16:creationId xmlns:a16="http://schemas.microsoft.com/office/drawing/2014/main" id="{68882F50-F312-266B-B43F-4537276FF41C}"/>
              </a:ext>
            </a:extLst>
          </p:cNvPr>
          <p:cNvSpPr txBox="1"/>
          <p:nvPr/>
        </p:nvSpPr>
        <p:spPr>
          <a:xfrm>
            <a:off x="806763" y="1695412"/>
            <a:ext cx="4713821" cy="369291"/>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dirty="0">
                <a:solidFill>
                  <a:srgbClr val="89999A"/>
                </a:solidFill>
                <a:latin typeface="Open Sans"/>
                <a:ea typeface="Open Sans"/>
                <a:cs typeface="Open Sans"/>
                <a:sym typeface="Open Sans"/>
              </a:rPr>
              <a:t>SHAREHOLDER AND DIRECTOR DISPUTES</a:t>
            </a:r>
            <a:endParaRPr lang="en-US" dirty="0">
              <a:latin typeface="Open Sans"/>
              <a:ea typeface="Open Sans"/>
              <a:cs typeface="Open Sans"/>
              <a:sym typeface="Open Sans"/>
            </a:endParaRPr>
          </a:p>
        </p:txBody>
      </p:sp>
      <p:sp>
        <p:nvSpPr>
          <p:cNvPr id="4" name="Google Shape;122;g24f4eefcc81_0_63">
            <a:extLst>
              <a:ext uri="{FF2B5EF4-FFF2-40B4-BE49-F238E27FC236}">
                <a16:creationId xmlns:a16="http://schemas.microsoft.com/office/drawing/2014/main" id="{847EE8DB-AEBD-5072-3F7D-D3C28B82DD9A}"/>
              </a:ext>
            </a:extLst>
          </p:cNvPr>
          <p:cNvSpPr txBox="1"/>
          <p:nvPr/>
        </p:nvSpPr>
        <p:spPr>
          <a:xfrm>
            <a:off x="815733" y="2206284"/>
            <a:ext cx="4345500" cy="4062620"/>
          </a:xfrm>
          <a:prstGeom prst="rect">
            <a:avLst/>
          </a:prstGeom>
          <a:noFill/>
          <a:ln>
            <a:noFill/>
          </a:ln>
        </p:spPr>
        <p:txBody>
          <a:bodyPr spcFirstLastPara="1" wrap="square" lIns="0" tIns="91425" rIns="91425" bIns="91425" anchor="t" anchorCtr="0">
            <a:spAutoFit/>
          </a:bodyPr>
          <a:lstStyle/>
          <a:p>
            <a:pPr marL="171450" lvl="0" indent="-171450" algn="l" rtl="0">
              <a:spcBef>
                <a:spcPts val="0"/>
              </a:spcBef>
              <a:spcAft>
                <a:spcPts val="1800"/>
              </a:spcAft>
              <a:buFont typeface="Arial" panose="020B0604020202020204" pitchFamily="34" charset="0"/>
              <a:buChar char="•"/>
            </a:pPr>
            <a:r>
              <a:rPr lang="en-US" dirty="0">
                <a:solidFill>
                  <a:srgbClr val="1E3547"/>
                </a:solidFill>
                <a:latin typeface="Open Sans"/>
                <a:ea typeface="Open Sans"/>
                <a:cs typeface="Open Sans"/>
                <a:sym typeface="Open Sans"/>
              </a:rPr>
              <a:t>What is an </a:t>
            </a:r>
            <a:r>
              <a:rPr lang="en-US" b="1" dirty="0">
                <a:solidFill>
                  <a:srgbClr val="1E3547"/>
                </a:solidFill>
                <a:latin typeface="Open Sans"/>
                <a:ea typeface="Open Sans"/>
                <a:cs typeface="Open Sans"/>
                <a:sym typeface="Open Sans"/>
              </a:rPr>
              <a:t>unfair prejudice petition</a:t>
            </a:r>
            <a:r>
              <a:rPr lang="en-US" dirty="0">
                <a:solidFill>
                  <a:srgbClr val="1E3547"/>
                </a:solidFill>
                <a:latin typeface="Open Sans"/>
                <a:ea typeface="Open Sans"/>
                <a:cs typeface="Open Sans"/>
                <a:sym typeface="Open Sans"/>
              </a:rPr>
              <a:t>?</a:t>
            </a:r>
          </a:p>
          <a:p>
            <a:pPr marL="171450" lvl="0" indent="-171450" algn="l" rtl="0">
              <a:spcBef>
                <a:spcPts val="0"/>
              </a:spcBef>
              <a:spcAft>
                <a:spcPts val="1800"/>
              </a:spcAft>
              <a:buFont typeface="Arial" panose="020B0604020202020204" pitchFamily="34" charset="0"/>
              <a:buChar char="•"/>
            </a:pPr>
            <a:r>
              <a:rPr lang="en-US" dirty="0">
                <a:solidFill>
                  <a:srgbClr val="1E3547"/>
                </a:solidFill>
                <a:latin typeface="Open Sans"/>
                <a:ea typeface="Open Sans"/>
                <a:cs typeface="Open Sans"/>
                <a:sym typeface="Open Sans"/>
              </a:rPr>
              <a:t>What is a </a:t>
            </a:r>
            <a:r>
              <a:rPr lang="en-US" b="1" dirty="0">
                <a:solidFill>
                  <a:srgbClr val="1E3547"/>
                </a:solidFill>
                <a:latin typeface="Open Sans"/>
                <a:ea typeface="Open Sans"/>
                <a:cs typeface="Open Sans"/>
                <a:sym typeface="Open Sans"/>
              </a:rPr>
              <a:t>derivative claim</a:t>
            </a:r>
            <a:r>
              <a:rPr lang="en-US" dirty="0">
                <a:solidFill>
                  <a:srgbClr val="1E3547"/>
                </a:solidFill>
                <a:latin typeface="Open Sans"/>
                <a:ea typeface="Open Sans"/>
                <a:cs typeface="Open Sans"/>
                <a:sym typeface="Open Sans"/>
              </a:rPr>
              <a:t>?</a:t>
            </a:r>
          </a:p>
          <a:p>
            <a:pPr marL="171450" lvl="0" indent="-171450" algn="l" rtl="0">
              <a:spcBef>
                <a:spcPts val="0"/>
              </a:spcBef>
              <a:spcAft>
                <a:spcPts val="1800"/>
              </a:spcAft>
              <a:buFont typeface="Arial" panose="020B0604020202020204" pitchFamily="34" charset="0"/>
              <a:buChar char="•"/>
            </a:pPr>
            <a:r>
              <a:rPr lang="en-US" b="1" dirty="0">
                <a:solidFill>
                  <a:srgbClr val="1E3547"/>
                </a:solidFill>
                <a:latin typeface="Open Sans"/>
                <a:ea typeface="Open Sans"/>
                <a:cs typeface="Open Sans"/>
                <a:sym typeface="Open Sans"/>
              </a:rPr>
              <a:t>Quasi-partnerships</a:t>
            </a:r>
          </a:p>
          <a:p>
            <a:pPr marL="171450" lvl="0" indent="-171450" algn="l" rtl="0">
              <a:spcBef>
                <a:spcPts val="0"/>
              </a:spcBef>
              <a:spcAft>
                <a:spcPts val="1800"/>
              </a:spcAft>
              <a:buFont typeface="Arial" panose="020B0604020202020204" pitchFamily="34" charset="0"/>
              <a:buChar char="•"/>
            </a:pPr>
            <a:r>
              <a:rPr lang="en-US" dirty="0">
                <a:solidFill>
                  <a:srgbClr val="1E3547"/>
                </a:solidFill>
                <a:latin typeface="Open Sans"/>
                <a:ea typeface="Open Sans"/>
                <a:cs typeface="Open Sans"/>
                <a:sym typeface="Open Sans"/>
              </a:rPr>
              <a:t>Unfair prejudice and derivative claims in the </a:t>
            </a:r>
            <a:r>
              <a:rPr lang="en-US" b="1" dirty="0">
                <a:solidFill>
                  <a:srgbClr val="1E3547"/>
                </a:solidFill>
                <a:latin typeface="Open Sans"/>
                <a:ea typeface="Open Sans"/>
                <a:cs typeface="Open Sans"/>
                <a:sym typeface="Open Sans"/>
              </a:rPr>
              <a:t>same action</a:t>
            </a:r>
          </a:p>
          <a:p>
            <a:pPr marL="171450" lvl="0" indent="-171450" algn="l" rtl="0">
              <a:spcBef>
                <a:spcPts val="0"/>
              </a:spcBef>
              <a:spcAft>
                <a:spcPts val="1800"/>
              </a:spcAft>
              <a:buFont typeface="Arial" panose="020B0604020202020204" pitchFamily="34" charset="0"/>
              <a:buChar char="•"/>
            </a:pPr>
            <a:r>
              <a:rPr lang="en-GB" b="1" dirty="0">
                <a:solidFill>
                  <a:srgbClr val="1E3547"/>
                </a:solidFill>
                <a:latin typeface="Open Sans"/>
                <a:ea typeface="Open Sans"/>
                <a:cs typeface="Open Sans"/>
                <a:sym typeface="Open Sans"/>
              </a:rPr>
              <a:t>Limitation</a:t>
            </a:r>
            <a:r>
              <a:rPr lang="en-GB" dirty="0">
                <a:solidFill>
                  <a:srgbClr val="1E3547"/>
                </a:solidFill>
                <a:latin typeface="Open Sans"/>
                <a:ea typeface="Open Sans"/>
                <a:cs typeface="Open Sans"/>
                <a:sym typeface="Open Sans"/>
              </a:rPr>
              <a:t> in unfair prejudice petitions</a:t>
            </a:r>
          </a:p>
          <a:p>
            <a:pPr marL="171450" lvl="0" indent="-171450" algn="l" rtl="0">
              <a:spcBef>
                <a:spcPts val="0"/>
              </a:spcBef>
              <a:spcAft>
                <a:spcPts val="1800"/>
              </a:spcAft>
              <a:buFont typeface="Arial" panose="020B0604020202020204" pitchFamily="34" charset="0"/>
              <a:buChar char="•"/>
            </a:pPr>
            <a:r>
              <a:rPr lang="en-GB" b="1" dirty="0">
                <a:solidFill>
                  <a:srgbClr val="1E3547"/>
                </a:solidFill>
                <a:latin typeface="Open Sans"/>
                <a:ea typeface="Open Sans"/>
                <a:cs typeface="Open Sans"/>
                <a:sym typeface="Open Sans"/>
              </a:rPr>
              <a:t>Directors’ duties</a:t>
            </a:r>
            <a:r>
              <a:rPr lang="en-GB" dirty="0">
                <a:solidFill>
                  <a:srgbClr val="1E3547"/>
                </a:solidFill>
                <a:latin typeface="Open Sans"/>
                <a:ea typeface="Open Sans"/>
                <a:cs typeface="Open Sans"/>
                <a:sym typeface="Open Sans"/>
              </a:rPr>
              <a:t> and the environment</a:t>
            </a:r>
            <a:endParaRPr dirty="0">
              <a:solidFill>
                <a:srgbClr val="1E3547"/>
              </a:solidFill>
              <a:latin typeface="Open Sans"/>
              <a:ea typeface="Open Sans"/>
              <a:cs typeface="Open Sans"/>
              <a:sym typeface="Open Sans"/>
            </a:endParaRPr>
          </a:p>
        </p:txBody>
      </p:sp>
    </p:spTree>
    <p:extLst>
      <p:ext uri="{BB962C8B-B14F-4D97-AF65-F5344CB8AC3E}">
        <p14:creationId xmlns:p14="http://schemas.microsoft.com/office/powerpoint/2010/main" val="374279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1531" y="426180"/>
            <a:ext cx="4696482" cy="1692731"/>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US" sz="5200" b="1" dirty="0">
                <a:solidFill>
                  <a:srgbClr val="1E3547"/>
                </a:solidFill>
                <a:latin typeface="Open Sans"/>
                <a:ea typeface="Open Sans"/>
                <a:cs typeface="Open Sans"/>
                <a:sym typeface="Open Sans"/>
              </a:rPr>
              <a:t>UNFAIR PREJUDICE</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566299" y="426180"/>
            <a:ext cx="6338657" cy="5601503"/>
          </a:xfrm>
          <a:prstGeom prst="rect">
            <a:avLst/>
          </a:prstGeom>
          <a:noFill/>
          <a:ln>
            <a:noFill/>
          </a:ln>
        </p:spPr>
        <p:txBody>
          <a:bodyPr spcFirstLastPara="1" wrap="square" lIns="0" tIns="91425" rIns="91425" bIns="91425" anchor="t"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Conduct, or threatened conduct, relating to the affairs of the company, by the majority shareholders (and/or board of directors) that is objectively unfair to equal or minority shareholders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600" dirty="0">
                <a:solidFill>
                  <a:srgbClr val="212529"/>
                </a:solidFill>
                <a:latin typeface="Open Sans"/>
                <a:ea typeface="Open Sans"/>
                <a:cs typeface="Open Sans"/>
                <a:sym typeface="Open Sans"/>
              </a:rPr>
              <a:t>Examples include: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600" dirty="0">
              <a:solidFill>
                <a:srgbClr val="212529"/>
              </a:solidFill>
              <a:latin typeface="Open Sans"/>
              <a:ea typeface="Open Sans"/>
              <a:cs typeface="Open Sans"/>
              <a:sym typeface="Open Sans"/>
            </a:endParaRPr>
          </a:p>
          <a:p>
            <a:pPr marL="742950" lvl="1" indent="-285750">
              <a:buFont typeface="Arial" panose="020B0604020202020204" pitchFamily="34" charset="0"/>
              <a:buChar cha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Mismanagement of affairs</a:t>
            </a:r>
          </a:p>
          <a:p>
            <a:pPr marL="742950" lvl="1" indent="-285750">
              <a:buFont typeface="Arial" panose="020B0604020202020204" pitchFamily="34" charset="0"/>
              <a:buChar char="•"/>
            </a:pPr>
            <a:r>
              <a:rPr lang="en-GB" sz="1600" dirty="0">
                <a:solidFill>
                  <a:srgbClr val="212529"/>
                </a:solidFill>
                <a:latin typeface="Open Sans"/>
                <a:ea typeface="Open Sans"/>
                <a:cs typeface="Open Sans"/>
                <a:sym typeface="Open Sans"/>
              </a:rPr>
              <a:t>Breaching director duties</a:t>
            </a:r>
          </a:p>
          <a:p>
            <a:pPr marL="742950" lvl="1" indent="-285750">
              <a:buFont typeface="Arial" panose="020B0604020202020204" pitchFamily="34" charset="0"/>
              <a:buChar char="•"/>
            </a:pPr>
            <a:r>
              <a:rPr lang="en-GB" sz="1600" dirty="0">
                <a:solidFill>
                  <a:srgbClr val="212529"/>
                </a:solidFill>
                <a:latin typeface="Open Sans"/>
                <a:ea typeface="Open Sans"/>
                <a:cs typeface="Open Sans"/>
                <a:sym typeface="Open Sans"/>
              </a:rPr>
              <a:t>Abuse of power</a:t>
            </a:r>
          </a:p>
          <a:p>
            <a:pPr marL="742950" lvl="1" indent="-285750">
              <a:buFont typeface="Arial" panose="020B0604020202020204" pitchFamily="34" charset="0"/>
              <a:buChar cha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Exercise of power that is permitted under constitution of company, but still unfair to other</a:t>
            </a:r>
            <a:r>
              <a:rPr lang="en-GB" sz="1600" dirty="0">
                <a:solidFill>
                  <a:srgbClr val="212529"/>
                </a:solidFill>
                <a:latin typeface="Open Sans"/>
                <a:ea typeface="Open Sans"/>
                <a:cs typeface="Open Sans"/>
                <a:sym typeface="Open Sans"/>
              </a:rPr>
              <a:t> shareholders because a quasi-partnership exists</a:t>
            </a:r>
          </a:p>
          <a:p>
            <a:pPr marL="742950" lvl="1" indent="-285750">
              <a:buFont typeface="Arial" panose="020B0604020202020204" pitchFamily="34" charset="0"/>
              <a:buChar char="•"/>
            </a:pPr>
            <a:r>
              <a:rPr lang="en-GB" sz="1600" dirty="0">
                <a:solidFill>
                  <a:srgbClr val="212529"/>
                </a:solidFill>
                <a:latin typeface="Open Sans"/>
                <a:ea typeface="Open Sans"/>
                <a:cs typeface="Open Sans"/>
                <a:sym typeface="Open Sans"/>
              </a:rPr>
              <a:t>Exclusion of shareholder from management of company when reasonably expected to be involved</a:t>
            </a:r>
          </a:p>
          <a:p>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285750" indent="-285750">
              <a:buFont typeface="Wingdings" panose="05000000000000000000" pitchFamily="2" charset="2"/>
              <a:buChar char="v"/>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Unfair prejudice petition under section 994 CA 2006.</a:t>
            </a:r>
          </a:p>
          <a:p>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285750" indent="-285750">
              <a:buFont typeface="Wingdings" panose="05000000000000000000" pitchFamily="2" charset="2"/>
              <a:buChar char="v"/>
            </a:pPr>
            <a:r>
              <a:rPr lang="en-GB" sz="1600" dirty="0">
                <a:solidFill>
                  <a:srgbClr val="212529"/>
                </a:solidFill>
                <a:latin typeface="Open Sans"/>
                <a:ea typeface="Open Sans"/>
                <a:cs typeface="Open Sans"/>
                <a:sym typeface="Open Sans"/>
              </a:rPr>
              <a:t>If quasi-partnership established, the usual remedy is a buying out order of the petitioner’s shares by the ‘wrongdoing’ shareholder for fair value, usually without a minority discount.</a:t>
            </a: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285750" indent="-285750">
              <a:buFont typeface="Wingdings" panose="05000000000000000000" pitchFamily="2" charset="2"/>
              <a:buChar char="v"/>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39367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1531" y="426180"/>
            <a:ext cx="4696482" cy="1692731"/>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US" sz="5200" b="1" dirty="0">
                <a:solidFill>
                  <a:srgbClr val="1E3547"/>
                </a:solidFill>
                <a:latin typeface="Open Sans"/>
                <a:ea typeface="Open Sans"/>
                <a:cs typeface="Open Sans"/>
                <a:sym typeface="Open Sans"/>
              </a:rPr>
              <a:t>QUASI-PARTNERSHIP</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566299" y="426180"/>
            <a:ext cx="6338657" cy="5109061"/>
          </a:xfrm>
          <a:prstGeom prst="rect">
            <a:avLst/>
          </a:prstGeom>
          <a:noFill/>
          <a:ln>
            <a:noFill/>
          </a:ln>
        </p:spPr>
        <p:txBody>
          <a:bodyPr spcFirstLastPara="1" wrap="square" lIns="0" tIns="91425" rIns="91425" bIns="91425" anchor="t"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Species of company recognised by the law.</a:t>
            </a: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600" dirty="0">
                <a:solidFill>
                  <a:srgbClr val="212529"/>
                </a:solidFill>
                <a:latin typeface="Open Sans"/>
                <a:ea typeface="Open Sans"/>
                <a:cs typeface="Open Sans"/>
                <a:sym typeface="Open Sans"/>
              </a:rPr>
              <a:t>Company formed due to close association of its individuals.</a:t>
            </a: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600" dirty="0">
                <a:solidFill>
                  <a:srgbClr val="212529"/>
                </a:solidFill>
                <a:latin typeface="Open Sans"/>
                <a:ea typeface="Open Sans"/>
                <a:cs typeface="Open Sans"/>
                <a:sym typeface="Open Sans"/>
              </a:rPr>
              <a:t>Governance not just by articles of association or a shareholders’ agreement, but by equitable considerations too.</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212529"/>
                </a:solidFill>
                <a:latin typeface="Open Sans"/>
                <a:ea typeface="Open Sans"/>
                <a:cs typeface="Open Sans"/>
                <a:sym typeface="Open San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600" dirty="0">
                <a:solidFill>
                  <a:srgbClr val="212529"/>
                </a:solidFill>
                <a:latin typeface="Open Sans"/>
                <a:ea typeface="Open Sans"/>
                <a:cs typeface="Open Sans"/>
                <a:sym typeface="Open Sans"/>
              </a:rPr>
              <a:t>Key features of a quasi-partnership: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600" dirty="0">
              <a:solidFill>
                <a:srgbClr val="212529"/>
              </a:solidFill>
              <a:latin typeface="Open Sans"/>
              <a:ea typeface="Open Sans"/>
              <a:cs typeface="Open Sans"/>
              <a:sym typeface="Open Sans"/>
            </a:endParaRPr>
          </a:p>
          <a:p>
            <a:pPr marL="742950" lvl="1" indent="-285750">
              <a:buFont typeface="Arial" panose="020B0604020202020204" pitchFamily="34" charset="0"/>
              <a:buChar cha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A relationship of mutual confidence between shareholders.</a:t>
            </a:r>
          </a:p>
          <a:p>
            <a:pPr marL="742950" lvl="1" indent="-285750">
              <a:buFont typeface="Arial" panose="020B0604020202020204" pitchFamily="34" charset="0"/>
              <a:buChar cha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An understanding that all or some of the shareholders will participate in the conduct of the business.</a:t>
            </a:r>
          </a:p>
          <a:p>
            <a:pPr marL="742950" lvl="1" indent="-285750">
              <a:buFont typeface="Arial" panose="020B0604020202020204" pitchFamily="34" charset="0"/>
              <a:buChar cha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Restrictions on the transfer of shares to third parties.</a:t>
            </a:r>
          </a:p>
          <a:p>
            <a:pPr lvl="1"/>
            <a:endParaRPr lang="en-GB" sz="1600" dirty="0">
              <a:solidFill>
                <a:srgbClr val="212529"/>
              </a:solidFill>
              <a:latin typeface="Open Sans"/>
              <a:ea typeface="Open Sans"/>
              <a:cs typeface="Open Sans"/>
              <a:sym typeface="Open Sans"/>
            </a:endParaRPr>
          </a:p>
          <a:p>
            <a:pPr lvl="1"/>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a:t>
            </a:r>
            <a:r>
              <a:rPr kumimoji="0" lang="en-GB" sz="1600" b="1" i="0" u="none" strike="noStrike" kern="1200" cap="none" spc="0" normalizeH="0" baseline="0" noProof="0" dirty="0">
                <a:ln>
                  <a:noFill/>
                </a:ln>
                <a:solidFill>
                  <a:srgbClr val="212529"/>
                </a:solidFill>
                <a:effectLst/>
                <a:uLnTx/>
                <a:uFillTx/>
                <a:latin typeface="Open Sans"/>
                <a:ea typeface="Open Sans"/>
                <a:cs typeface="Open Sans"/>
                <a:sym typeface="Open Sans"/>
              </a:rPr>
              <a:t>Ebrahimi v Westbourne Galleries Ltd [1973] A.C. 360</a:t>
            </a: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a:t>
            </a:r>
          </a:p>
          <a:p>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285750" indent="-285750">
              <a:buFont typeface="Wingdings" panose="05000000000000000000" pitchFamily="2" charset="2"/>
              <a:buChar char="v"/>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Where a quasi-partnership </a:t>
            </a:r>
            <a:r>
              <a:rPr lang="en-GB" sz="1600" dirty="0">
                <a:solidFill>
                  <a:srgbClr val="212529"/>
                </a:solidFill>
                <a:latin typeface="Open Sans"/>
                <a:ea typeface="Open Sans"/>
                <a:cs typeface="Open Sans"/>
                <a:sym typeface="Open Sans"/>
              </a:rPr>
              <a:t>is </a:t>
            </a: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established, very unlikely that a minority discount will </a:t>
            </a:r>
            <a:r>
              <a:rPr lang="en-GB" sz="1600" dirty="0">
                <a:solidFill>
                  <a:srgbClr val="212529"/>
                </a:solidFill>
                <a:latin typeface="Open Sans"/>
                <a:ea typeface="Open Sans"/>
                <a:cs typeface="Open Sans"/>
                <a:sym typeface="Open Sans"/>
              </a:rPr>
              <a:t>apply.</a:t>
            </a: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 </a:t>
            </a:r>
          </a:p>
          <a:p>
            <a:pPr marL="285750" indent="-285750">
              <a:buFont typeface="Wingdings" panose="05000000000000000000" pitchFamily="2" charset="2"/>
              <a:buChar char="v"/>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44715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1531" y="426180"/>
            <a:ext cx="4696482" cy="1692731"/>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US" sz="5200" b="1" dirty="0">
                <a:solidFill>
                  <a:srgbClr val="1E3547"/>
                </a:solidFill>
                <a:latin typeface="Open Sans"/>
                <a:ea typeface="Open Sans"/>
                <a:cs typeface="Open Sans"/>
                <a:sym typeface="Open Sans"/>
              </a:rPr>
              <a:t>DERIVATIVE ACTION</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158013" y="614914"/>
            <a:ext cx="6338657" cy="4124176"/>
          </a:xfrm>
          <a:prstGeom prst="rect">
            <a:avLst/>
          </a:prstGeom>
          <a:noFill/>
          <a:ln>
            <a:noFill/>
          </a:ln>
        </p:spPr>
        <p:txBody>
          <a:bodyPr spcFirstLastPara="1" wrap="square" lIns="0" tIns="91425" rIns="91425" bIns="91425" anchor="t" anchorCtr="0">
            <a:spAutoFit/>
          </a:bodyPr>
          <a:lstStyle/>
          <a:p>
            <a:pPr marL="285750" lvl="0" indent="-285750">
              <a:buFont typeface="Wingdings" panose="05000000000000000000" pitchFamily="2" charset="2"/>
              <a:buChar char="v"/>
              <a:defRPr/>
            </a:pPr>
            <a:r>
              <a:rPr lang="en-GB" sz="1600" dirty="0">
                <a:solidFill>
                  <a:srgbClr val="212529"/>
                </a:solidFill>
                <a:latin typeface="Open Sans"/>
                <a:ea typeface="Open Sans"/>
                <a:cs typeface="Open Sans"/>
                <a:sym typeface="Open Sans"/>
              </a:rPr>
              <a:t>C</a:t>
            </a: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laims ‘derived from’ a company, and </a:t>
            </a:r>
            <a:r>
              <a:rPr lang="en-GB" sz="1600" dirty="0">
                <a:solidFill>
                  <a:srgbClr val="212529"/>
                </a:solidFill>
                <a:ea typeface="Open Sans"/>
                <a:cs typeface="Open Sans"/>
                <a:sym typeface="Open Sans"/>
              </a:rPr>
              <a:t>are usually brought by </a:t>
            </a: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shareholders in the </a:t>
            </a:r>
            <a:r>
              <a:rPr kumimoji="0" lang="en-GB" sz="1600" b="1" i="0" u="none" strike="noStrike" kern="1200" cap="none" spc="0" normalizeH="0" baseline="0" noProof="0" dirty="0">
                <a:ln>
                  <a:noFill/>
                </a:ln>
                <a:solidFill>
                  <a:srgbClr val="212529"/>
                </a:solidFill>
                <a:effectLst/>
                <a:uLnTx/>
                <a:uFillTx/>
                <a:latin typeface="Open Sans"/>
                <a:ea typeface="Open Sans"/>
                <a:cs typeface="Open Sans"/>
                <a:sym typeface="Open Sans"/>
              </a:rPr>
              <a:t>name of the company </a:t>
            </a: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against any directors</a:t>
            </a:r>
            <a:r>
              <a:rPr lang="en-GB" sz="1600" dirty="0">
                <a:solidFill>
                  <a:srgbClr val="212529"/>
                </a:solidFill>
                <a:latin typeface="Open Sans"/>
                <a:ea typeface="Open Sans"/>
                <a:cs typeface="Open Sans"/>
                <a:sym typeface="Open Sans"/>
              </a:rPr>
              <a:t>, for example, in respect of any breach of statutory duties.</a:t>
            </a:r>
          </a:p>
          <a:p>
            <a:pPr lvl="0">
              <a:defRPr/>
            </a:pPr>
            <a:endParaRPr lang="en-GB" sz="1600" dirty="0">
              <a:solidFill>
                <a:srgbClr val="212529"/>
              </a:solidFill>
              <a:latin typeface="Open Sans"/>
              <a:ea typeface="Open Sans"/>
              <a:cs typeface="Open Sans"/>
              <a:sym typeface="Open Sans"/>
            </a:endParaRPr>
          </a:p>
          <a:p>
            <a:pPr marL="285750" lvl="0" indent="-285750">
              <a:buFont typeface="Wingdings" panose="05000000000000000000" pitchFamily="2" charset="2"/>
              <a:buChar char="v"/>
              <a:defRPr/>
            </a:pPr>
            <a:r>
              <a:rPr lang="en-GB" sz="1600" dirty="0">
                <a:solidFill>
                  <a:srgbClr val="212529"/>
                </a:solidFill>
                <a:latin typeface="Open Sans"/>
                <a:ea typeface="Open Sans"/>
                <a:cs typeface="Open Sans"/>
                <a:sym typeface="Open Sans"/>
              </a:rPr>
              <a:t>Not an easy claim to bring – courts generally reluctant to interfere with company decision-making</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212529"/>
                </a:solidFill>
                <a:latin typeface="Open Sans"/>
                <a:ea typeface="Open Sans"/>
                <a:cs typeface="Open Sans"/>
                <a:sym typeface="Open San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600" dirty="0">
                <a:solidFill>
                  <a:srgbClr val="212529"/>
                </a:solidFill>
                <a:latin typeface="Open Sans"/>
                <a:ea typeface="Open Sans"/>
                <a:cs typeface="Open Sans"/>
                <a:sym typeface="Open Sans"/>
              </a:rPr>
              <a:t>2 stage permission test to proceed: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600" dirty="0">
              <a:solidFill>
                <a:srgbClr val="212529"/>
              </a:solidFill>
              <a:latin typeface="Open Sans"/>
              <a:ea typeface="Open Sans"/>
              <a:cs typeface="Open Sans"/>
              <a:sym typeface="Open Sans"/>
            </a:endParaRPr>
          </a:p>
          <a:p>
            <a:pPr marL="742950" lvl="1" indent="-285750">
              <a:buFont typeface="Arial" panose="020B0604020202020204" pitchFamily="34" charset="0"/>
              <a:buChar char="•"/>
              <a:defRP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Stage 1 – the claimant must demonstrate to the court that it has a prima facie case to proceed. If not, dismissed.</a:t>
            </a:r>
          </a:p>
          <a:p>
            <a:pPr marL="742950" lvl="1" indent="-285750">
              <a:buFont typeface="Arial" panose="020B0604020202020204" pitchFamily="34" charset="0"/>
              <a:buChar char="•"/>
              <a:defRPr/>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742950" lvl="1" indent="-285750">
              <a:buFont typeface="Arial" panose="020B0604020202020204" pitchFamily="34" charset="0"/>
              <a:buChar char="•"/>
              <a:defRPr/>
            </a:pPr>
            <a:r>
              <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rPr>
              <a:t>Stage 2 is a preliminary hearing where the court hears from all the parties.</a:t>
            </a:r>
          </a:p>
          <a:p>
            <a:pPr marL="742950" lvl="1" indent="-285750">
              <a:buFont typeface="Arial" panose="020B0604020202020204" pitchFamily="34" charset="0"/>
              <a:buChar char="•"/>
              <a:defRPr/>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56161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1531" y="426179"/>
            <a:ext cx="4696482" cy="1692731"/>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US" sz="5200" b="1" dirty="0">
                <a:solidFill>
                  <a:srgbClr val="1E3547"/>
                </a:solidFill>
                <a:latin typeface="Open Sans"/>
                <a:ea typeface="Open Sans"/>
                <a:cs typeface="Open Sans"/>
                <a:sym typeface="Open Sans"/>
              </a:rPr>
              <a:t>DERIVATIVE ACTION</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605819" y="616729"/>
            <a:ext cx="5865383" cy="3231624"/>
          </a:xfrm>
          <a:prstGeom prst="rect">
            <a:avLst/>
          </a:prstGeom>
          <a:noFill/>
          <a:ln>
            <a:noFill/>
          </a:ln>
        </p:spPr>
        <p:txBody>
          <a:bodyPr spcFirstLastPara="1" wrap="square" lIns="0" tIns="91425" rIns="91425" bIns="91425"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(2) Permission (or leave) must be refused if the court is satisfied—</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(a) that a person acting in accordance with section 172 (duty to promote the success of the company) would not seek to continue the claim, or</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(b) where the cause of action arises from an act or omission that is yet to occur, that the act or omission has been authorised by the company, or</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(c) where the cause of action arises from an act or omission that has already occurred, that the act or omission—</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358775"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	(i) was authorised by the company before it occurred, or</a:t>
            </a:r>
          </a:p>
          <a:p>
            <a:pPr marR="0" lvl="0" algn="l" defTabSz="358775"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	(ii) has been ratified by the company since it occurred.</a:t>
            </a: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p:txBody>
      </p:sp>
      <p:sp>
        <p:nvSpPr>
          <p:cNvPr id="3" name="Google Shape;131;g24f4eefcc81_0_147">
            <a:extLst>
              <a:ext uri="{FF2B5EF4-FFF2-40B4-BE49-F238E27FC236}">
                <a16:creationId xmlns:a16="http://schemas.microsoft.com/office/drawing/2014/main" id="{BE4D30DD-0D15-D399-E51D-3703069FC401}"/>
              </a:ext>
            </a:extLst>
          </p:cNvPr>
          <p:cNvSpPr txBox="1"/>
          <p:nvPr/>
        </p:nvSpPr>
        <p:spPr>
          <a:xfrm>
            <a:off x="461531" y="2518340"/>
            <a:ext cx="4696482" cy="1061789"/>
          </a:xfrm>
          <a:prstGeom prst="rect">
            <a:avLst/>
          </a:prstGeom>
          <a:noFill/>
          <a:ln>
            <a:noFill/>
          </a:ln>
        </p:spPr>
        <p:txBody>
          <a:bodyPr spcFirstLastPara="1" wrap="square" lIns="0" tIns="45700" rIns="91425" bIns="45700"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Section 263(2)</a:t>
            </a:r>
          </a:p>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latin typeface="Open Sans" panose="020B0606030504020204" pitchFamily="34" charset="0"/>
                <a:ea typeface="Times New Roman" panose="02020603050405020304" pitchFamily="18" charset="0"/>
                <a:cs typeface="Times New Roman" panose="02020603050405020304" pitchFamily="18" charset="0"/>
              </a:rPr>
              <a:t>Companies Act 2006</a:t>
            </a:r>
            <a:endPar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03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0;g24f4eefcc81_0_147">
            <a:extLst>
              <a:ext uri="{FF2B5EF4-FFF2-40B4-BE49-F238E27FC236}">
                <a16:creationId xmlns:a16="http://schemas.microsoft.com/office/drawing/2014/main" id="{81122E7A-89C4-4787-9D8B-D6BF85193003}"/>
              </a:ext>
            </a:extLst>
          </p:cNvPr>
          <p:cNvSpPr txBox="1"/>
          <p:nvPr/>
        </p:nvSpPr>
        <p:spPr>
          <a:xfrm>
            <a:off x="461531" y="426180"/>
            <a:ext cx="4696482" cy="1692731"/>
          </a:xfrm>
          <a:prstGeom prst="rect">
            <a:avLst/>
          </a:prstGeom>
          <a:noFill/>
          <a:ln>
            <a:noFill/>
          </a:ln>
        </p:spPr>
        <p:txBody>
          <a:bodyPr spcFirstLastPara="1" wrap="square" lIns="0" tIns="45700" rIns="91425" bIns="45700" anchor="t" anchorCtr="0">
            <a:spAutoFit/>
          </a:bodyPr>
          <a:lstStyle/>
          <a:p>
            <a:pPr fontAlgn="auto">
              <a:lnSpc>
                <a:spcPct val="100000"/>
              </a:lnSpc>
              <a:buClrTx/>
              <a:buSzTx/>
              <a:tabLst/>
              <a:defRPr/>
            </a:pPr>
            <a:r>
              <a:rPr lang="en-US" sz="5200" b="1" dirty="0">
                <a:solidFill>
                  <a:srgbClr val="1E3547"/>
                </a:solidFill>
                <a:latin typeface="Open Sans"/>
                <a:ea typeface="Open Sans"/>
                <a:cs typeface="Open Sans"/>
                <a:sym typeface="Open Sans"/>
              </a:rPr>
              <a:t>DERIVATIVE ACTION</a:t>
            </a:r>
          </a:p>
        </p:txBody>
      </p:sp>
      <p:sp>
        <p:nvSpPr>
          <p:cNvPr id="5" name="Google Shape;133;g24f4eefcc81_0_147">
            <a:extLst>
              <a:ext uri="{FF2B5EF4-FFF2-40B4-BE49-F238E27FC236}">
                <a16:creationId xmlns:a16="http://schemas.microsoft.com/office/drawing/2014/main" id="{5A489575-C8EE-E41A-19D3-53F83B48D01B}"/>
              </a:ext>
            </a:extLst>
          </p:cNvPr>
          <p:cNvSpPr txBox="1"/>
          <p:nvPr/>
        </p:nvSpPr>
        <p:spPr>
          <a:xfrm>
            <a:off x="5042103" y="426180"/>
            <a:ext cx="6338657" cy="6032390"/>
          </a:xfrm>
          <a:prstGeom prst="rect">
            <a:avLst/>
          </a:prstGeom>
          <a:noFill/>
          <a:ln>
            <a:noFill/>
          </a:ln>
        </p:spPr>
        <p:txBody>
          <a:bodyPr spcFirstLastPara="1" wrap="square" lIns="0" tIns="91425" rIns="91425" bIns="91425" anchor="t" anchorCtr="0">
            <a:spAutoFit/>
          </a:bodyPr>
          <a:lstStyle/>
          <a:p>
            <a:pPr marR="0" lvl="0" algn="l" defTabSz="914400" rtl="0" eaLnBrk="1" fontAlgn="auto" latinLnBrk="0" hangingPunct="1">
              <a:lnSpc>
                <a:spcPct val="100000"/>
              </a:lnSpc>
              <a:spcBef>
                <a:spcPts val="0"/>
              </a:spcBef>
              <a:spcAft>
                <a:spcPts val="0"/>
              </a:spcAft>
              <a:buClrTx/>
              <a:buSzTx/>
              <a:tabLst/>
              <a:defRPr/>
            </a:pPr>
            <a:endParaRPr lang="en-GB" sz="1200" dirty="0">
              <a:solidFill>
                <a:srgbClr val="212529"/>
              </a:solidFill>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(3) In considering whether to give permission (or leave) the court must take into account, in particular—</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(a) whether the member is acting in good faith in seeking to continue the claim</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(b) the importance that a person acting in accordance with section 172 (duty to promote the success of the company) would attach to continuing it;</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lang="en-GB" sz="1400" i="1" dirty="0">
                <a:solidFill>
                  <a:srgbClr val="212529"/>
                </a:solidFill>
                <a:latin typeface="Open Sans"/>
                <a:ea typeface="Open Sans"/>
                <a:cs typeface="Open Sans"/>
                <a:sym typeface="Open Sans"/>
              </a:rPr>
              <a:t>(c) where the cause of action results from an act or omission that is yet to occur, whether the act or omission could be, and in the circumstances would be likely to be—</a:t>
            </a:r>
          </a:p>
          <a:p>
            <a:pPr marR="0" lvl="0" algn="l" defTabSz="914400" rtl="0" eaLnBrk="1" fontAlgn="auto" latinLnBrk="0" hangingPunct="1">
              <a:lnSpc>
                <a:spcPct val="100000"/>
              </a:lnSpc>
              <a:spcBef>
                <a:spcPts val="0"/>
              </a:spcBef>
              <a:spcAft>
                <a:spcPts val="0"/>
              </a:spcAft>
              <a:buClrTx/>
              <a:buSzTx/>
              <a:tabLst/>
              <a:defRPr/>
            </a:pPr>
            <a:endParaRPr lang="en-GB" sz="1400" i="1" dirty="0">
              <a:solidFill>
                <a:srgbClr val="212529"/>
              </a:solidFill>
              <a:latin typeface="Open Sans"/>
              <a:ea typeface="Open Sans"/>
              <a:cs typeface="Open Sans"/>
              <a:sym typeface="Open Sans"/>
            </a:endParaRPr>
          </a:p>
          <a:p>
            <a:pPr marR="0" lvl="0" algn="l" defTabSz="358775" rtl="0" eaLnBrk="1" fontAlgn="auto" latinLnBrk="0" hangingPunct="1">
              <a:lnSpc>
                <a:spcPct val="100000"/>
              </a:lnSpc>
              <a:spcBef>
                <a:spcPts val="0"/>
              </a:spcBef>
              <a:spcAft>
                <a:spcPts val="0"/>
              </a:spcAft>
              <a:buClrTx/>
              <a:buSzTx/>
              <a:tabLst/>
              <a:defRPr/>
            </a:pPr>
            <a:r>
              <a:rPr lang="en-GB" sz="1400" i="1" dirty="0">
                <a:solidFill>
                  <a:srgbClr val="212529"/>
                </a:solidFill>
                <a:latin typeface="Open Sans"/>
                <a:ea typeface="Open Sans"/>
                <a:cs typeface="Open Sans"/>
                <a:sym typeface="Open Sans"/>
              </a:rPr>
              <a:t>	(i) authorised by the company before it occurs, or</a:t>
            </a:r>
          </a:p>
          <a:p>
            <a:pPr marR="0" lvl="0" algn="l" defTabSz="914400" rtl="0" eaLnBrk="1" fontAlgn="auto" latinLnBrk="0" hangingPunct="1">
              <a:lnSpc>
                <a:spcPct val="100000"/>
              </a:lnSpc>
              <a:spcBef>
                <a:spcPts val="0"/>
              </a:spcBef>
              <a:spcAft>
                <a:spcPts val="0"/>
              </a:spcAft>
              <a:buClrTx/>
              <a:buSzTx/>
              <a:tabLst>
                <a:tab pos="358775" algn="l"/>
              </a:tabLst>
              <a:defRPr/>
            </a:pPr>
            <a:r>
              <a:rPr lang="en-GB" sz="1400" i="1" dirty="0">
                <a:solidFill>
                  <a:srgbClr val="212529"/>
                </a:solidFill>
                <a:latin typeface="Open Sans"/>
                <a:ea typeface="Open Sans"/>
                <a:cs typeface="Open Sans"/>
                <a:sym typeface="Open Sans"/>
              </a:rPr>
              <a:t>	(ii) ratified by the company after it occurs;</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(d) where the cause of action arises from an act or omission that has already occurred, whether the act or omission could be, and in the circumstances would be likely to be, ratified by the company;</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(e) whether the company has decided not to pursue the claim;</a:t>
            </a:r>
          </a:p>
          <a:p>
            <a:pPr marR="0" lvl="0" algn="l" defTabSz="914400" rtl="0" eaLnBrk="1" fontAlgn="auto" latinLnBrk="0" hangingPunct="1">
              <a:lnSpc>
                <a:spcPct val="100000"/>
              </a:lnSpc>
              <a:spcBef>
                <a:spcPts val="0"/>
              </a:spcBef>
              <a:spcAft>
                <a:spcPts val="0"/>
              </a:spcAft>
              <a:buClrTx/>
              <a:buSzTx/>
              <a:tabLst/>
              <a:defRPr/>
            </a:pPr>
            <a:endPar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R="0" lvl="0" algn="l" defTabSz="914400" rtl="0" eaLnBrk="1" fontAlgn="auto" latinLnBrk="0" hangingPunct="1">
              <a:lnSpc>
                <a:spcPct val="100000"/>
              </a:lnSpc>
              <a:spcBef>
                <a:spcPts val="0"/>
              </a:spcBef>
              <a:spcAft>
                <a:spcPts val="0"/>
              </a:spcAft>
              <a:buClrTx/>
              <a:buSzTx/>
              <a:tabLst/>
              <a:defRPr/>
            </a:pPr>
            <a:r>
              <a:rPr kumimoji="0" lang="en-GB" sz="1400" i="1" u="none" strike="noStrike" kern="1200" cap="none" spc="0" normalizeH="0" baseline="0" noProof="0" dirty="0">
                <a:ln>
                  <a:noFill/>
                </a:ln>
                <a:solidFill>
                  <a:srgbClr val="212529"/>
                </a:solidFill>
                <a:effectLst/>
                <a:uLnTx/>
                <a:uFillTx/>
                <a:latin typeface="Open Sans"/>
                <a:ea typeface="Open Sans"/>
                <a:cs typeface="Open Sans"/>
                <a:sym typeface="Open Sans"/>
              </a:rPr>
              <a:t>(f) whether the act or omission in respect of which the claim is brought gives rise to a cause of action that the member could pursue in his own right rather than on behalf of the company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a:p>
            <a:pPr marL="742950" lvl="1" indent="-285750">
              <a:buFont typeface="Arial" panose="020B0604020202020204" pitchFamily="34" charset="0"/>
              <a:buChar char="•"/>
              <a:defRPr/>
            </a:pPr>
            <a:endParaRPr kumimoji="0" lang="en-GB" sz="1600" i="0" u="none" strike="noStrike" kern="1200" cap="none" spc="0" normalizeH="0" baseline="0" noProof="0" dirty="0">
              <a:ln>
                <a:noFill/>
              </a:ln>
              <a:solidFill>
                <a:srgbClr val="212529"/>
              </a:solidFill>
              <a:effectLst/>
              <a:uLnTx/>
              <a:uFillTx/>
              <a:latin typeface="Open Sans"/>
              <a:ea typeface="Open Sans"/>
              <a:cs typeface="Open Sans"/>
              <a:sym typeface="Open Sans"/>
            </a:endParaRPr>
          </a:p>
        </p:txBody>
      </p:sp>
      <p:sp>
        <p:nvSpPr>
          <p:cNvPr id="3" name="Google Shape;131;g24f4eefcc81_0_147">
            <a:extLst>
              <a:ext uri="{FF2B5EF4-FFF2-40B4-BE49-F238E27FC236}">
                <a16:creationId xmlns:a16="http://schemas.microsoft.com/office/drawing/2014/main" id="{BE4D30DD-0D15-D399-E51D-3703069FC401}"/>
              </a:ext>
            </a:extLst>
          </p:cNvPr>
          <p:cNvSpPr txBox="1"/>
          <p:nvPr/>
        </p:nvSpPr>
        <p:spPr>
          <a:xfrm>
            <a:off x="461531" y="2518340"/>
            <a:ext cx="4696482" cy="1061789"/>
          </a:xfrm>
          <a:prstGeom prst="rect">
            <a:avLst/>
          </a:prstGeom>
          <a:noFill/>
          <a:ln>
            <a:noFill/>
          </a:ln>
        </p:spPr>
        <p:txBody>
          <a:bodyPr spcFirstLastPara="1" wrap="square" lIns="0" tIns="45700" rIns="91425" bIns="45700"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Section 263(3)</a:t>
            </a:r>
          </a:p>
          <a:p>
            <a:pPr marR="0" lvl="0" algn="l" defTabSz="862019" rtl="0" eaLnBrk="1" fontAlgn="auto" latinLnBrk="0" hangingPunct="1">
              <a:lnSpc>
                <a:spcPct val="100000"/>
              </a:lnSpc>
              <a:spcBef>
                <a:spcPts val="943"/>
              </a:spcBef>
              <a:spcAft>
                <a:spcPts val="0"/>
              </a:spcAft>
              <a:buClrTx/>
              <a:buSzTx/>
              <a:tabLst/>
              <a:defRPr/>
            </a:pPr>
            <a:r>
              <a:rPr lang="fi-FI" sz="2400" b="1" i="1" dirty="0">
                <a:solidFill>
                  <a:srgbClr val="89999A"/>
                </a:solidFill>
                <a:latin typeface="Open Sans" panose="020B0606030504020204" pitchFamily="34" charset="0"/>
                <a:ea typeface="Times New Roman" panose="02020603050405020304" pitchFamily="18" charset="0"/>
                <a:cs typeface="Times New Roman" panose="02020603050405020304" pitchFamily="18" charset="0"/>
              </a:rPr>
              <a:t>Companies Act 2006</a:t>
            </a:r>
            <a:endParaRPr lang="fi-FI" sz="24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88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4f4eefcc81_0_310"/>
          <p:cNvSpPr txBox="1">
            <a:spLocks noGrp="1" noRot="1" noMove="1" noResize="1" noEditPoints="1" noAdjustHandles="1" noChangeArrowheads="1" noChangeShapeType="1"/>
          </p:cNvSpPr>
          <p:nvPr/>
        </p:nvSpPr>
        <p:spPr>
          <a:xfrm>
            <a:off x="342691" y="645169"/>
            <a:ext cx="9925792" cy="249295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200" b="1" dirty="0">
                <a:solidFill>
                  <a:srgbClr val="1E3547"/>
                </a:solidFill>
                <a:latin typeface="Open Sans"/>
                <a:ea typeface="Open Sans"/>
                <a:cs typeface="Open Sans"/>
                <a:sym typeface="Open Sans"/>
              </a:rPr>
              <a:t>UNFAIR PREJUDICE AND DERIVATIVE CLAIMS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200" b="1" dirty="0">
                <a:solidFill>
                  <a:srgbClr val="1E3547"/>
                </a:solidFill>
                <a:latin typeface="Open Sans"/>
                <a:ea typeface="Open Sans"/>
                <a:cs typeface="Open Sans"/>
                <a:sym typeface="Open Sans"/>
              </a:rPr>
              <a:t>IN SAME ACTION</a:t>
            </a:r>
            <a:endParaRPr kumimoji="0" sz="5200" b="0" i="0" u="none" strike="noStrike" kern="1200" cap="none" spc="0" normalizeH="0" baseline="0" noProof="0" dirty="0">
              <a:ln>
                <a:noFill/>
              </a:ln>
              <a:solidFill>
                <a:srgbClr val="1E3547"/>
              </a:solidFill>
              <a:effectLst/>
              <a:uLnTx/>
              <a:uFillTx/>
              <a:latin typeface="Calibri" panose="020F0502020204030204"/>
              <a:ea typeface="+mn-ea"/>
              <a:cs typeface="+mn-cs"/>
            </a:endParaRPr>
          </a:p>
        </p:txBody>
      </p:sp>
      <p:pic>
        <p:nvPicPr>
          <p:cNvPr id="276" name="Google Shape;276;g24f4eefcc81_0_310"/>
          <p:cNvPicPr preferRelativeResize="0"/>
          <p:nvPr/>
        </p:nvPicPr>
        <p:blipFill rotWithShape="1">
          <a:blip r:embed="rId3">
            <a:alphaModFix/>
          </a:blip>
          <a:srcRect/>
          <a:stretch/>
        </p:blipFill>
        <p:spPr>
          <a:xfrm>
            <a:off x="214329" y="6411173"/>
            <a:ext cx="1829825" cy="291025"/>
          </a:xfrm>
          <a:prstGeom prst="rect">
            <a:avLst/>
          </a:prstGeom>
          <a:noFill/>
          <a:ln>
            <a:noFill/>
          </a:ln>
        </p:spPr>
      </p:pic>
      <p:sp>
        <p:nvSpPr>
          <p:cNvPr id="279" name="Google Shape;279;g24f4eefcc81_0_310"/>
          <p:cNvSpPr/>
          <p:nvPr/>
        </p:nvSpPr>
        <p:spPr>
          <a:xfrm>
            <a:off x="5852950" y="2603150"/>
            <a:ext cx="4696200" cy="2847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Google Shape;280;g24f4eefcc81_0_310"/>
          <p:cNvSpPr txBox="1"/>
          <p:nvPr/>
        </p:nvSpPr>
        <p:spPr>
          <a:xfrm>
            <a:off x="430614" y="3292857"/>
            <a:ext cx="10614331" cy="1523464"/>
          </a:xfrm>
          <a:prstGeom prst="rect">
            <a:avLst/>
          </a:prstGeom>
          <a:noFill/>
          <a:ln>
            <a:noFill/>
          </a:ln>
        </p:spPr>
        <p:txBody>
          <a:bodyPr spcFirstLastPara="1" wrap="square" lIns="0" tIns="91425" rIns="91425" bIns="91425" anchor="t" anchorCtr="0">
            <a:spAutoFit/>
          </a:bodyPr>
          <a:lstStyle/>
          <a:p>
            <a:pPr marR="0" lvl="0" algn="l" defTabSz="862019" rtl="0" eaLnBrk="1" fontAlgn="auto" latinLnBrk="0" hangingPunct="1">
              <a:lnSpc>
                <a:spcPct val="100000"/>
              </a:lnSpc>
              <a:spcBef>
                <a:spcPts val="943"/>
              </a:spcBef>
              <a:spcAft>
                <a:spcPts val="0"/>
              </a:spcAft>
              <a:buClrTx/>
              <a:buSzTx/>
              <a:tabLst/>
              <a:defRPr/>
            </a:pPr>
            <a:r>
              <a:rPr lang="fi-FI" sz="36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Ntzegkoutanis v Kimionis </a:t>
            </a:r>
          </a:p>
          <a:p>
            <a:pPr marR="0" lvl="0" algn="l" defTabSz="862019" rtl="0" eaLnBrk="1" fontAlgn="auto" latinLnBrk="0" hangingPunct="1">
              <a:lnSpc>
                <a:spcPct val="100000"/>
              </a:lnSpc>
              <a:spcBef>
                <a:spcPts val="943"/>
              </a:spcBef>
              <a:spcAft>
                <a:spcPts val="0"/>
              </a:spcAft>
              <a:buClrTx/>
              <a:buSzTx/>
              <a:tabLst/>
              <a:defRPr/>
            </a:pPr>
            <a:r>
              <a:rPr lang="fi-FI" sz="3600" b="1" i="1" dirty="0">
                <a:solidFill>
                  <a:srgbClr val="89999A"/>
                </a:solidFill>
                <a:effectLst/>
                <a:latin typeface="Open Sans" panose="020B0606030504020204" pitchFamily="34" charset="0"/>
                <a:ea typeface="Times New Roman" panose="02020603050405020304" pitchFamily="18" charset="0"/>
                <a:cs typeface="Times New Roman" panose="02020603050405020304" pitchFamily="18" charset="0"/>
              </a:rPr>
              <a:t>[2023] EWCA Civ 1480, 12 December 2023</a:t>
            </a:r>
            <a:endParaRPr kumimoji="0" lang="en-GB" sz="3600" b="1" i="0" u="none" strike="noStrike" kern="1200" cap="none" spc="0" normalizeH="0" baseline="0" noProof="0" dirty="0">
              <a:ln>
                <a:noFill/>
              </a:ln>
              <a:solidFill>
                <a:srgbClr val="89999A"/>
              </a:solidFill>
              <a:effectLst/>
              <a:uLnTx/>
              <a:uFillTx/>
              <a:latin typeface="Open Sans" pitchFamily="2" charset="0"/>
              <a:ea typeface="Open Sans" pitchFamily="2" charset="0"/>
              <a:cs typeface="Open Sans" pitchFamily="2" charset="0"/>
            </a:endParaRPr>
          </a:p>
        </p:txBody>
      </p:sp>
      <p:sp>
        <p:nvSpPr>
          <p:cNvPr id="282" name="Google Shape;282;g24f4eefcc81_0_310"/>
          <p:cNvSpPr/>
          <p:nvPr/>
        </p:nvSpPr>
        <p:spPr>
          <a:xfrm rot="10800000">
            <a:off x="10407950" y="1943178"/>
            <a:ext cx="2996100" cy="4914900"/>
          </a:xfrm>
          <a:prstGeom prst="parallelogram">
            <a:avLst>
              <a:gd name="adj" fmla="val 60491"/>
            </a:avLst>
          </a:prstGeom>
          <a:solidFill>
            <a:srgbClr val="BDD91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3" name="Google Shape;283;g24f4eefcc81_0_310"/>
          <p:cNvSpPr/>
          <p:nvPr/>
        </p:nvSpPr>
        <p:spPr>
          <a:xfrm rot="10800000">
            <a:off x="10518475" y="1943178"/>
            <a:ext cx="2996100" cy="4914900"/>
          </a:xfrm>
          <a:prstGeom prst="parallelogram">
            <a:avLst>
              <a:gd name="adj" fmla="val 60491"/>
            </a:avLst>
          </a:prstGeom>
          <a:solidFill>
            <a:srgbClr val="47BDC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4" name="Google Shape;284;g24f4eefcc81_0_310"/>
          <p:cNvSpPr/>
          <p:nvPr/>
        </p:nvSpPr>
        <p:spPr>
          <a:xfrm flipH="1">
            <a:off x="10840931" y="1943347"/>
            <a:ext cx="1809900" cy="4914900"/>
          </a:xfrm>
          <a:prstGeom prst="rtTriangle">
            <a:avLst/>
          </a:prstGeom>
          <a:solidFill>
            <a:srgbClr val="1E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oogle Shape;167;g24f4eefcc81_0_86">
            <a:extLst>
              <a:ext uri="{FF2B5EF4-FFF2-40B4-BE49-F238E27FC236}">
                <a16:creationId xmlns:a16="http://schemas.microsoft.com/office/drawing/2014/main" id="{0FB6741B-E62A-3414-8484-23375B857044}"/>
              </a:ext>
            </a:extLst>
          </p:cNvPr>
          <p:cNvPicPr preferRelativeResize="0"/>
          <p:nvPr/>
        </p:nvPicPr>
        <p:blipFill rotWithShape="1">
          <a:blip r:embed="rId4">
            <a:alphaModFix/>
          </a:blip>
          <a:srcRect/>
          <a:stretch/>
        </p:blipFill>
        <p:spPr>
          <a:xfrm>
            <a:off x="1" y="-68"/>
            <a:ext cx="12191992" cy="184418"/>
          </a:xfrm>
          <a:prstGeom prst="rect">
            <a:avLst/>
          </a:prstGeom>
          <a:noFill/>
          <a:ln>
            <a:noFill/>
          </a:ln>
        </p:spPr>
      </p:pic>
    </p:spTree>
    <p:extLst>
      <p:ext uri="{BB962C8B-B14F-4D97-AF65-F5344CB8AC3E}">
        <p14:creationId xmlns:p14="http://schemas.microsoft.com/office/powerpoint/2010/main" val="4077185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2451</Words>
  <Application>Microsoft Office PowerPoint</Application>
  <PresentationFormat>Widescreen</PresentationFormat>
  <Paragraphs>262</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Aptos Display</vt:lpstr>
      <vt:lpstr>Arial</vt:lpstr>
      <vt:lpstr>Arial</vt:lpstr>
      <vt:lpstr>Calibri</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Jordan</dc:creator>
  <cp:lastModifiedBy>Sarah Jordan</cp:lastModifiedBy>
  <cp:revision>2</cp:revision>
  <dcterms:created xsi:type="dcterms:W3CDTF">2024-11-19T21:56:48Z</dcterms:created>
  <dcterms:modified xsi:type="dcterms:W3CDTF">2024-11-19T21:58:35Z</dcterms:modified>
</cp:coreProperties>
</file>